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88" r:id="rId3"/>
    <p:sldId id="306" r:id="rId4"/>
    <p:sldId id="307" r:id="rId5"/>
    <p:sldId id="308" r:id="rId6"/>
    <p:sldId id="309" r:id="rId7"/>
    <p:sldId id="310" r:id="rId8"/>
    <p:sldId id="311" r:id="rId9"/>
    <p:sldId id="312" r:id="rId10"/>
    <p:sldId id="333" r:id="rId11"/>
    <p:sldId id="332" r:id="rId12"/>
    <p:sldId id="313" r:id="rId13"/>
    <p:sldId id="314" r:id="rId14"/>
    <p:sldId id="315" r:id="rId15"/>
    <p:sldId id="316" r:id="rId16"/>
    <p:sldId id="318" r:id="rId17"/>
    <p:sldId id="317" r:id="rId18"/>
    <p:sldId id="290" r:id="rId19"/>
    <p:sldId id="291" r:id="rId20"/>
    <p:sldId id="319" r:id="rId21"/>
    <p:sldId id="321" r:id="rId22"/>
    <p:sldId id="320" r:id="rId23"/>
    <p:sldId id="322" r:id="rId24"/>
    <p:sldId id="323" r:id="rId25"/>
    <p:sldId id="267" r:id="rId26"/>
    <p:sldId id="265" r:id="rId27"/>
    <p:sldId id="334" r:id="rId28"/>
    <p:sldId id="335" r:id="rId29"/>
    <p:sldId id="268" r:id="rId30"/>
    <p:sldId id="269" r:id="rId31"/>
    <p:sldId id="270" r:id="rId32"/>
    <p:sldId id="271" r:id="rId33"/>
    <p:sldId id="272" r:id="rId34"/>
    <p:sldId id="273" r:id="rId35"/>
    <p:sldId id="274" r:id="rId36"/>
    <p:sldId id="324" r:id="rId37"/>
    <p:sldId id="325" r:id="rId38"/>
    <p:sldId id="326" r:id="rId39"/>
    <p:sldId id="278" r:id="rId40"/>
    <p:sldId id="279" r:id="rId41"/>
    <p:sldId id="280" r:id="rId42"/>
    <p:sldId id="260" r:id="rId43"/>
    <p:sldId id="261" r:id="rId44"/>
    <p:sldId id="262" r:id="rId45"/>
    <p:sldId id="263" r:id="rId46"/>
    <p:sldId id="264" r:id="rId47"/>
    <p:sldId id="285" r:id="rId48"/>
    <p:sldId id="286" r:id="rId49"/>
    <p:sldId id="327" r:id="rId50"/>
    <p:sldId id="328" r:id="rId51"/>
    <p:sldId id="289" r:id="rId52"/>
    <p:sldId id="329" r:id="rId53"/>
    <p:sldId id="330" r:id="rId54"/>
    <p:sldId id="331" r:id="rId55"/>
    <p:sldId id="287"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Helvetica Neue Light" panose="02000403000000020004" pitchFamily="2" charset="0"/>
      <p:regular r:id="rId66"/>
      <p:bold r:id="rId67"/>
      <p:italic r:id="rId68"/>
      <p:boldItalic r:id="rId69"/>
    </p:embeddedFont>
    <p:embeddedFont>
      <p:font typeface="Lato" panose="020F0502020204030203" pitchFamily="34" charset="77"/>
      <p:regular r:id="rId70"/>
      <p:bold r:id="rId71"/>
      <p:italic r:id="rId72"/>
      <p:boldItalic r:id="rId73"/>
    </p:embeddedFont>
    <p:embeddedFont>
      <p:font typeface="Lato Light" panose="020F0302020204030203" pitchFamily="34" charset="77"/>
      <p:regular r:id="rId74"/>
      <p:bold r:id="rId75"/>
      <p:italic r:id="rId76"/>
      <p:boldItalic r:id="rId77"/>
    </p:embeddedFont>
    <p:embeddedFont>
      <p:font typeface="Palatino Linotype" panose="02040502050505030304" pitchFamily="18" charset="0"/>
      <p:regular r:id="rId78"/>
      <p:bold r:id="rId79"/>
      <p:italic r:id="rId80"/>
      <p:boldItalic r:id="rId81"/>
    </p:embeddedFont>
    <p:embeddedFont>
      <p:font typeface="Tahoma" panose="020B0604030504040204" pitchFamily="3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3"/>
    <p:restoredTop sz="94694"/>
  </p:normalViewPr>
  <p:slideViewPr>
    <p:cSldViewPr snapToGrid="0">
      <p:cViewPr varScale="1">
        <p:scale>
          <a:sx n="156" d="100"/>
          <a:sy n="156" d="100"/>
        </p:scale>
        <p:origin x="8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87" Type="http://schemas.openxmlformats.org/officeDocument/2006/relationships/tableStyles" Target="tableStyles.xml"/><Relationship Id="rId61" Type="http://schemas.openxmlformats.org/officeDocument/2006/relationships/font" Target="fonts/font4.fntdata"/><Relationship Id="rId82" Type="http://schemas.openxmlformats.org/officeDocument/2006/relationships/font" Target="fonts/font25.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B485C-CC89-4E4E-A6C4-5B10F1B1629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D67522A-082E-4392-81BC-B4A96F8A9BDB}">
      <dgm:prSet/>
      <dgm:spPr/>
      <dgm:t>
        <a:bodyPr/>
        <a:lstStyle/>
        <a:p>
          <a:r>
            <a:rPr lang="en-US"/>
            <a:t>Moodle is used for links to software platforms you need to register for (e.g., Piazza, Gradescope).</a:t>
          </a:r>
        </a:p>
      </dgm:t>
    </dgm:pt>
    <dgm:pt modelId="{0E3F2470-E0DA-44F4-88F9-E71AB6EFAAC0}" type="parTrans" cxnId="{13B4CE99-D144-4033-8608-D4C7B5D7129C}">
      <dgm:prSet/>
      <dgm:spPr/>
      <dgm:t>
        <a:bodyPr/>
        <a:lstStyle/>
        <a:p>
          <a:endParaRPr lang="en-US"/>
        </a:p>
      </dgm:t>
    </dgm:pt>
    <dgm:pt modelId="{1DABDF0F-0160-4973-9FDD-3E0248E249CD}" type="sibTrans" cxnId="{13B4CE99-D144-4033-8608-D4C7B5D7129C}">
      <dgm:prSet/>
      <dgm:spPr/>
      <dgm:t>
        <a:bodyPr/>
        <a:lstStyle/>
        <a:p>
          <a:endParaRPr lang="en-US"/>
        </a:p>
      </dgm:t>
    </dgm:pt>
    <dgm:pt modelId="{97946E2D-D272-44DC-A3E9-F2304970E2F7}">
      <dgm:prSet/>
      <dgm:spPr/>
      <dgm:t>
        <a:bodyPr/>
        <a:lstStyle/>
        <a:p>
          <a:r>
            <a:rPr lang="en-US"/>
            <a:t>It is a springboard to everything else in the course.</a:t>
          </a:r>
        </a:p>
      </dgm:t>
    </dgm:pt>
    <dgm:pt modelId="{B94C1CB3-CA3A-4613-A657-80C7B5918843}" type="parTrans" cxnId="{90CCACDD-72B4-4F42-8DE5-302F24617737}">
      <dgm:prSet/>
      <dgm:spPr/>
      <dgm:t>
        <a:bodyPr/>
        <a:lstStyle/>
        <a:p>
          <a:endParaRPr lang="en-US"/>
        </a:p>
      </dgm:t>
    </dgm:pt>
    <dgm:pt modelId="{28F814A0-B18F-4A0A-8D33-7F880A8F9BFF}" type="sibTrans" cxnId="{90CCACDD-72B4-4F42-8DE5-302F24617737}">
      <dgm:prSet/>
      <dgm:spPr/>
      <dgm:t>
        <a:bodyPr/>
        <a:lstStyle/>
        <a:p>
          <a:endParaRPr lang="en-US"/>
        </a:p>
      </dgm:t>
    </dgm:pt>
    <dgm:pt modelId="{962179DD-A24A-4AD3-9A19-F5F11CB3FB2C}">
      <dgm:prSet/>
      <dgm:spPr/>
      <dgm:t>
        <a:bodyPr/>
        <a:lstStyle/>
        <a:p>
          <a:r>
            <a:rPr lang="en-US"/>
            <a:t>At the moment, we are looking to not use the Moodle gradebook, rather we will be sending grades over email.</a:t>
          </a:r>
        </a:p>
      </dgm:t>
    </dgm:pt>
    <dgm:pt modelId="{B5812882-009B-4AD1-9DD5-EAD5854398C8}" type="parTrans" cxnId="{96FAE649-60BA-42A3-895E-C0D612548BA9}">
      <dgm:prSet/>
      <dgm:spPr/>
      <dgm:t>
        <a:bodyPr/>
        <a:lstStyle/>
        <a:p>
          <a:endParaRPr lang="en-US"/>
        </a:p>
      </dgm:t>
    </dgm:pt>
    <dgm:pt modelId="{5123A281-2A49-4AB3-BEBF-8D00A7FA6CA1}" type="sibTrans" cxnId="{96FAE649-60BA-42A3-895E-C0D612548BA9}">
      <dgm:prSet/>
      <dgm:spPr/>
      <dgm:t>
        <a:bodyPr/>
        <a:lstStyle/>
        <a:p>
          <a:endParaRPr lang="en-US"/>
        </a:p>
      </dgm:t>
    </dgm:pt>
    <dgm:pt modelId="{6A1E8325-1093-4289-AC67-6A0D2EAC5E76}" type="pres">
      <dgm:prSet presAssocID="{F33B485C-CC89-4E4E-A6C4-5B10F1B1629F}" presName="root" presStyleCnt="0">
        <dgm:presLayoutVars>
          <dgm:dir/>
          <dgm:resizeHandles val="exact"/>
        </dgm:presLayoutVars>
      </dgm:prSet>
      <dgm:spPr/>
    </dgm:pt>
    <dgm:pt modelId="{3F2BAFAA-E449-4EE5-81B2-0729EEF0889E}" type="pres">
      <dgm:prSet presAssocID="{ED67522A-082E-4392-81BC-B4A96F8A9BDB}" presName="compNode" presStyleCnt="0"/>
      <dgm:spPr/>
    </dgm:pt>
    <dgm:pt modelId="{28EA5A74-6D9B-43EC-98F4-E643D8F75564}" type="pres">
      <dgm:prSet presAssocID="{ED67522A-082E-4392-81BC-B4A96F8A9BDB}" presName="bgRect" presStyleLbl="bgShp" presStyleIdx="0" presStyleCnt="3"/>
      <dgm:spPr/>
    </dgm:pt>
    <dgm:pt modelId="{85DCF89F-D468-4A2F-BCC7-EAFAD6259FF5}" type="pres">
      <dgm:prSet presAssocID="{ED67522A-082E-4392-81BC-B4A96F8A9B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nk"/>
        </a:ext>
      </dgm:extLst>
    </dgm:pt>
    <dgm:pt modelId="{DC1B7034-8A9D-4AE0-AE17-345041588E3A}" type="pres">
      <dgm:prSet presAssocID="{ED67522A-082E-4392-81BC-B4A96F8A9BDB}" presName="spaceRect" presStyleCnt="0"/>
      <dgm:spPr/>
    </dgm:pt>
    <dgm:pt modelId="{68C5632C-3C0A-4E29-8D80-41B6C62B0E63}" type="pres">
      <dgm:prSet presAssocID="{ED67522A-082E-4392-81BC-B4A96F8A9BDB}" presName="parTx" presStyleLbl="revTx" presStyleIdx="0" presStyleCnt="3">
        <dgm:presLayoutVars>
          <dgm:chMax val="0"/>
          <dgm:chPref val="0"/>
        </dgm:presLayoutVars>
      </dgm:prSet>
      <dgm:spPr/>
    </dgm:pt>
    <dgm:pt modelId="{094AB333-703E-4065-A6B8-0CE6D356F5A6}" type="pres">
      <dgm:prSet presAssocID="{1DABDF0F-0160-4973-9FDD-3E0248E249CD}" presName="sibTrans" presStyleCnt="0"/>
      <dgm:spPr/>
    </dgm:pt>
    <dgm:pt modelId="{154968CF-2DF6-4607-A6FF-2F59E7C83A38}" type="pres">
      <dgm:prSet presAssocID="{97946E2D-D272-44DC-A3E9-F2304970E2F7}" presName="compNode" presStyleCnt="0"/>
      <dgm:spPr/>
    </dgm:pt>
    <dgm:pt modelId="{28741A8C-0CCF-46CF-84B3-C9A8CF605476}" type="pres">
      <dgm:prSet presAssocID="{97946E2D-D272-44DC-A3E9-F2304970E2F7}" presName="bgRect" presStyleLbl="bgShp" presStyleIdx="1" presStyleCnt="3"/>
      <dgm:spPr/>
    </dgm:pt>
    <dgm:pt modelId="{FFC9D475-E456-425E-AC06-95D1718DC7A7}" type="pres">
      <dgm:prSet presAssocID="{97946E2D-D272-44DC-A3E9-F2304970E2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ackboard"/>
        </a:ext>
      </dgm:extLst>
    </dgm:pt>
    <dgm:pt modelId="{6C41A493-6BB2-4F3A-B60E-66999A49F526}" type="pres">
      <dgm:prSet presAssocID="{97946E2D-D272-44DC-A3E9-F2304970E2F7}" presName="spaceRect" presStyleCnt="0"/>
      <dgm:spPr/>
    </dgm:pt>
    <dgm:pt modelId="{82FB4FB3-3B02-4975-9DBC-CE82313BCE65}" type="pres">
      <dgm:prSet presAssocID="{97946E2D-D272-44DC-A3E9-F2304970E2F7}" presName="parTx" presStyleLbl="revTx" presStyleIdx="1" presStyleCnt="3">
        <dgm:presLayoutVars>
          <dgm:chMax val="0"/>
          <dgm:chPref val="0"/>
        </dgm:presLayoutVars>
      </dgm:prSet>
      <dgm:spPr/>
    </dgm:pt>
    <dgm:pt modelId="{F162B084-6D7A-42C5-A847-9DF52ED8274C}" type="pres">
      <dgm:prSet presAssocID="{28F814A0-B18F-4A0A-8D33-7F880A8F9BFF}" presName="sibTrans" presStyleCnt="0"/>
      <dgm:spPr/>
    </dgm:pt>
    <dgm:pt modelId="{A365FC59-1122-4A1A-8EAA-C5532635652E}" type="pres">
      <dgm:prSet presAssocID="{962179DD-A24A-4AD3-9A19-F5F11CB3FB2C}" presName="compNode" presStyleCnt="0"/>
      <dgm:spPr/>
    </dgm:pt>
    <dgm:pt modelId="{F45353B2-A619-4AF3-9FA4-F5BAB57AA72D}" type="pres">
      <dgm:prSet presAssocID="{962179DD-A24A-4AD3-9A19-F5F11CB3FB2C}" presName="bgRect" presStyleLbl="bgShp" presStyleIdx="2" presStyleCnt="3"/>
      <dgm:spPr/>
    </dgm:pt>
    <dgm:pt modelId="{6225FEE8-B02A-4B79-8AD1-AB59D7051CE9}" type="pres">
      <dgm:prSet presAssocID="{962179DD-A24A-4AD3-9A19-F5F11CB3FB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8DD471D0-278C-41F5-83D6-DF9C6F7761A8}" type="pres">
      <dgm:prSet presAssocID="{962179DD-A24A-4AD3-9A19-F5F11CB3FB2C}" presName="spaceRect" presStyleCnt="0"/>
      <dgm:spPr/>
    </dgm:pt>
    <dgm:pt modelId="{6D63DDCC-4158-427E-9BEC-5F9E9235B6A1}" type="pres">
      <dgm:prSet presAssocID="{962179DD-A24A-4AD3-9A19-F5F11CB3FB2C}" presName="parTx" presStyleLbl="revTx" presStyleIdx="2" presStyleCnt="3">
        <dgm:presLayoutVars>
          <dgm:chMax val="0"/>
          <dgm:chPref val="0"/>
        </dgm:presLayoutVars>
      </dgm:prSet>
      <dgm:spPr/>
    </dgm:pt>
  </dgm:ptLst>
  <dgm:cxnLst>
    <dgm:cxn modelId="{96FAE649-60BA-42A3-895E-C0D612548BA9}" srcId="{F33B485C-CC89-4E4E-A6C4-5B10F1B1629F}" destId="{962179DD-A24A-4AD3-9A19-F5F11CB3FB2C}" srcOrd="2" destOrd="0" parTransId="{B5812882-009B-4AD1-9DD5-EAD5854398C8}" sibTransId="{5123A281-2A49-4AB3-BEBF-8D00A7FA6CA1}"/>
    <dgm:cxn modelId="{D8A10974-FD33-42F9-90E4-FD7285F68F2E}" type="presOf" srcId="{F33B485C-CC89-4E4E-A6C4-5B10F1B1629F}" destId="{6A1E8325-1093-4289-AC67-6A0D2EAC5E76}" srcOrd="0" destOrd="0" presId="urn:microsoft.com/office/officeart/2018/2/layout/IconVerticalSolidList"/>
    <dgm:cxn modelId="{FD474486-195F-4635-8C7E-57832B1F9154}" type="presOf" srcId="{ED67522A-082E-4392-81BC-B4A96F8A9BDB}" destId="{68C5632C-3C0A-4E29-8D80-41B6C62B0E63}" srcOrd="0" destOrd="0" presId="urn:microsoft.com/office/officeart/2018/2/layout/IconVerticalSolidList"/>
    <dgm:cxn modelId="{13B4CE99-D144-4033-8608-D4C7B5D7129C}" srcId="{F33B485C-CC89-4E4E-A6C4-5B10F1B1629F}" destId="{ED67522A-082E-4392-81BC-B4A96F8A9BDB}" srcOrd="0" destOrd="0" parTransId="{0E3F2470-E0DA-44F4-88F9-E71AB6EFAAC0}" sibTransId="{1DABDF0F-0160-4973-9FDD-3E0248E249CD}"/>
    <dgm:cxn modelId="{90CCACDD-72B4-4F42-8DE5-302F24617737}" srcId="{F33B485C-CC89-4E4E-A6C4-5B10F1B1629F}" destId="{97946E2D-D272-44DC-A3E9-F2304970E2F7}" srcOrd="1" destOrd="0" parTransId="{B94C1CB3-CA3A-4613-A657-80C7B5918843}" sibTransId="{28F814A0-B18F-4A0A-8D33-7F880A8F9BFF}"/>
    <dgm:cxn modelId="{A2C4B5DD-FC47-42EE-94DF-527959EFB726}" type="presOf" srcId="{97946E2D-D272-44DC-A3E9-F2304970E2F7}" destId="{82FB4FB3-3B02-4975-9DBC-CE82313BCE65}" srcOrd="0" destOrd="0" presId="urn:microsoft.com/office/officeart/2018/2/layout/IconVerticalSolidList"/>
    <dgm:cxn modelId="{3B136DE9-0D01-4024-9121-7E301B725C13}" type="presOf" srcId="{962179DD-A24A-4AD3-9A19-F5F11CB3FB2C}" destId="{6D63DDCC-4158-427E-9BEC-5F9E9235B6A1}" srcOrd="0" destOrd="0" presId="urn:microsoft.com/office/officeart/2018/2/layout/IconVerticalSolidList"/>
    <dgm:cxn modelId="{1F233CB8-86E5-4480-B277-20951B2C58C8}" type="presParOf" srcId="{6A1E8325-1093-4289-AC67-6A0D2EAC5E76}" destId="{3F2BAFAA-E449-4EE5-81B2-0729EEF0889E}" srcOrd="0" destOrd="0" presId="urn:microsoft.com/office/officeart/2018/2/layout/IconVerticalSolidList"/>
    <dgm:cxn modelId="{0CAF7945-4D00-4A15-B5DC-17788C7C4119}" type="presParOf" srcId="{3F2BAFAA-E449-4EE5-81B2-0729EEF0889E}" destId="{28EA5A74-6D9B-43EC-98F4-E643D8F75564}" srcOrd="0" destOrd="0" presId="urn:microsoft.com/office/officeart/2018/2/layout/IconVerticalSolidList"/>
    <dgm:cxn modelId="{A32E049F-8EF6-4871-8298-D975BA046FE0}" type="presParOf" srcId="{3F2BAFAA-E449-4EE5-81B2-0729EEF0889E}" destId="{85DCF89F-D468-4A2F-BCC7-EAFAD6259FF5}" srcOrd="1" destOrd="0" presId="urn:microsoft.com/office/officeart/2018/2/layout/IconVerticalSolidList"/>
    <dgm:cxn modelId="{9215E910-A30D-4E1A-AF3D-A97699CE6B9E}" type="presParOf" srcId="{3F2BAFAA-E449-4EE5-81B2-0729EEF0889E}" destId="{DC1B7034-8A9D-4AE0-AE17-345041588E3A}" srcOrd="2" destOrd="0" presId="urn:microsoft.com/office/officeart/2018/2/layout/IconVerticalSolidList"/>
    <dgm:cxn modelId="{BE1C35F3-660F-43BA-AD28-307A24D8695F}" type="presParOf" srcId="{3F2BAFAA-E449-4EE5-81B2-0729EEF0889E}" destId="{68C5632C-3C0A-4E29-8D80-41B6C62B0E63}" srcOrd="3" destOrd="0" presId="urn:microsoft.com/office/officeart/2018/2/layout/IconVerticalSolidList"/>
    <dgm:cxn modelId="{B2D480AC-5C6F-4CF4-B5B9-5BCA7664321D}" type="presParOf" srcId="{6A1E8325-1093-4289-AC67-6A0D2EAC5E76}" destId="{094AB333-703E-4065-A6B8-0CE6D356F5A6}" srcOrd="1" destOrd="0" presId="urn:microsoft.com/office/officeart/2018/2/layout/IconVerticalSolidList"/>
    <dgm:cxn modelId="{0FE9419F-477B-4AB4-9B61-12C7FC6667DA}" type="presParOf" srcId="{6A1E8325-1093-4289-AC67-6A0D2EAC5E76}" destId="{154968CF-2DF6-4607-A6FF-2F59E7C83A38}" srcOrd="2" destOrd="0" presId="urn:microsoft.com/office/officeart/2018/2/layout/IconVerticalSolidList"/>
    <dgm:cxn modelId="{6A48F519-745B-422B-BC90-2EC18417DF35}" type="presParOf" srcId="{154968CF-2DF6-4607-A6FF-2F59E7C83A38}" destId="{28741A8C-0CCF-46CF-84B3-C9A8CF605476}" srcOrd="0" destOrd="0" presId="urn:microsoft.com/office/officeart/2018/2/layout/IconVerticalSolidList"/>
    <dgm:cxn modelId="{D52C2FF0-B8A9-46D1-A7A3-DBF960AC206D}" type="presParOf" srcId="{154968CF-2DF6-4607-A6FF-2F59E7C83A38}" destId="{FFC9D475-E456-425E-AC06-95D1718DC7A7}" srcOrd="1" destOrd="0" presId="urn:microsoft.com/office/officeart/2018/2/layout/IconVerticalSolidList"/>
    <dgm:cxn modelId="{27958564-A704-44AF-BC2D-22954D97F6C7}" type="presParOf" srcId="{154968CF-2DF6-4607-A6FF-2F59E7C83A38}" destId="{6C41A493-6BB2-4F3A-B60E-66999A49F526}" srcOrd="2" destOrd="0" presId="urn:microsoft.com/office/officeart/2018/2/layout/IconVerticalSolidList"/>
    <dgm:cxn modelId="{CD2DD2B7-BA9B-4458-9590-52BC88DB8CEB}" type="presParOf" srcId="{154968CF-2DF6-4607-A6FF-2F59E7C83A38}" destId="{82FB4FB3-3B02-4975-9DBC-CE82313BCE65}" srcOrd="3" destOrd="0" presId="urn:microsoft.com/office/officeart/2018/2/layout/IconVerticalSolidList"/>
    <dgm:cxn modelId="{ECA9E03E-EEBD-46F5-BC9F-FF7E30FC055E}" type="presParOf" srcId="{6A1E8325-1093-4289-AC67-6A0D2EAC5E76}" destId="{F162B084-6D7A-42C5-A847-9DF52ED8274C}" srcOrd="3" destOrd="0" presId="urn:microsoft.com/office/officeart/2018/2/layout/IconVerticalSolidList"/>
    <dgm:cxn modelId="{3357E458-A7D1-4E7F-8587-F45666E92226}" type="presParOf" srcId="{6A1E8325-1093-4289-AC67-6A0D2EAC5E76}" destId="{A365FC59-1122-4A1A-8EAA-C5532635652E}" srcOrd="4" destOrd="0" presId="urn:microsoft.com/office/officeart/2018/2/layout/IconVerticalSolidList"/>
    <dgm:cxn modelId="{6D10E2EB-A363-4648-9417-DA31AEB22952}" type="presParOf" srcId="{A365FC59-1122-4A1A-8EAA-C5532635652E}" destId="{F45353B2-A619-4AF3-9FA4-F5BAB57AA72D}" srcOrd="0" destOrd="0" presId="urn:microsoft.com/office/officeart/2018/2/layout/IconVerticalSolidList"/>
    <dgm:cxn modelId="{0F697346-9E3D-4EC0-8DF5-FE90142BCD41}" type="presParOf" srcId="{A365FC59-1122-4A1A-8EAA-C5532635652E}" destId="{6225FEE8-B02A-4B79-8AD1-AB59D7051CE9}" srcOrd="1" destOrd="0" presId="urn:microsoft.com/office/officeart/2018/2/layout/IconVerticalSolidList"/>
    <dgm:cxn modelId="{391C4017-3276-47D3-9E74-B827F791384D}" type="presParOf" srcId="{A365FC59-1122-4A1A-8EAA-C5532635652E}" destId="{8DD471D0-278C-41F5-83D6-DF9C6F7761A8}" srcOrd="2" destOrd="0" presId="urn:microsoft.com/office/officeart/2018/2/layout/IconVerticalSolidList"/>
    <dgm:cxn modelId="{19C8E817-3B86-4323-A239-51A83CAAE129}" type="presParOf" srcId="{A365FC59-1122-4A1A-8EAA-C5532635652E}" destId="{6D63DDCC-4158-427E-9BEC-5F9E9235B6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C79E3-E2D4-452E-A1F1-4868791C0EA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D561CCB-ACB6-440F-AE2E-ABAE3B2863F1}">
      <dgm:prSet/>
      <dgm:spPr/>
      <dgm:t>
        <a:bodyPr/>
        <a:lstStyle/>
        <a:p>
          <a:r>
            <a:rPr lang="en-US" b="0" i="0"/>
            <a:t>Piazza is used to communicate with the course staff and other students. </a:t>
          </a:r>
          <a:endParaRPr lang="en-US"/>
        </a:p>
      </dgm:t>
    </dgm:pt>
    <dgm:pt modelId="{7ACF0571-C7EF-4FE7-8CE7-9650CE5CD3ED}" type="parTrans" cxnId="{C2549CC8-3517-4C56-9669-589773001584}">
      <dgm:prSet/>
      <dgm:spPr/>
      <dgm:t>
        <a:bodyPr/>
        <a:lstStyle/>
        <a:p>
          <a:endParaRPr lang="en-US"/>
        </a:p>
      </dgm:t>
    </dgm:pt>
    <dgm:pt modelId="{F24E62C3-0602-407E-8A1C-9F6B20EA6EB4}" type="sibTrans" cxnId="{C2549CC8-3517-4C56-9669-589773001584}">
      <dgm:prSet/>
      <dgm:spPr/>
      <dgm:t>
        <a:bodyPr/>
        <a:lstStyle/>
        <a:p>
          <a:endParaRPr lang="en-US"/>
        </a:p>
      </dgm:t>
    </dgm:pt>
    <dgm:pt modelId="{7FB2D658-6CE0-4841-B256-E020F3019716}">
      <dgm:prSet/>
      <dgm:spPr/>
      <dgm:t>
        <a:bodyPr/>
        <a:lstStyle/>
        <a:p>
          <a:r>
            <a:rPr lang="en-US" b="0" i="0"/>
            <a:t>You can ask questions, post answers, and discuss course material. </a:t>
          </a:r>
          <a:endParaRPr lang="en-US"/>
        </a:p>
      </dgm:t>
    </dgm:pt>
    <dgm:pt modelId="{17738025-C665-41EA-AED7-C09A6EBD1243}" type="parTrans" cxnId="{AF64FA19-FCFC-4737-87D4-0A41E36339FD}">
      <dgm:prSet/>
      <dgm:spPr/>
      <dgm:t>
        <a:bodyPr/>
        <a:lstStyle/>
        <a:p>
          <a:endParaRPr lang="en-US"/>
        </a:p>
      </dgm:t>
    </dgm:pt>
    <dgm:pt modelId="{C65910E2-05E2-40D5-85D6-CC11B9B2476D}" type="sibTrans" cxnId="{AF64FA19-FCFC-4737-87D4-0A41E36339FD}">
      <dgm:prSet/>
      <dgm:spPr/>
      <dgm:t>
        <a:bodyPr/>
        <a:lstStyle/>
        <a:p>
          <a:endParaRPr lang="en-US"/>
        </a:p>
      </dgm:t>
    </dgm:pt>
    <dgm:pt modelId="{15CAE14A-B91E-4911-8791-7E0CC0ADB95C}">
      <dgm:prSet/>
      <dgm:spPr/>
      <dgm:t>
        <a:bodyPr/>
        <a:lstStyle/>
        <a:p>
          <a:r>
            <a:rPr lang="en-US" b="0" i="0"/>
            <a:t>You can also use Piazza to communicate with the course staff privately.</a:t>
          </a:r>
          <a:endParaRPr lang="en-US"/>
        </a:p>
      </dgm:t>
    </dgm:pt>
    <dgm:pt modelId="{0C82A2A5-5BC4-46A5-9886-485006275803}" type="parTrans" cxnId="{CF16ECF3-448D-4345-83CE-AC9C6D2F8FE3}">
      <dgm:prSet/>
      <dgm:spPr/>
      <dgm:t>
        <a:bodyPr/>
        <a:lstStyle/>
        <a:p>
          <a:endParaRPr lang="en-US"/>
        </a:p>
      </dgm:t>
    </dgm:pt>
    <dgm:pt modelId="{3CE25741-221D-4A68-B358-EF0050E291B8}" type="sibTrans" cxnId="{CF16ECF3-448D-4345-83CE-AC9C6D2F8FE3}">
      <dgm:prSet/>
      <dgm:spPr/>
      <dgm:t>
        <a:bodyPr/>
        <a:lstStyle/>
        <a:p>
          <a:endParaRPr lang="en-US"/>
        </a:p>
      </dgm:t>
    </dgm:pt>
    <dgm:pt modelId="{3C6AD263-7997-4421-A4B0-3BCFF4999A70}" type="pres">
      <dgm:prSet presAssocID="{BB0C79E3-E2D4-452E-A1F1-4868791C0EA5}" presName="root" presStyleCnt="0">
        <dgm:presLayoutVars>
          <dgm:dir/>
          <dgm:resizeHandles val="exact"/>
        </dgm:presLayoutVars>
      </dgm:prSet>
      <dgm:spPr/>
    </dgm:pt>
    <dgm:pt modelId="{FEFAD7C1-0A33-44A3-918C-D053E022288F}" type="pres">
      <dgm:prSet presAssocID="{4D561CCB-ACB6-440F-AE2E-ABAE3B2863F1}" presName="compNode" presStyleCnt="0"/>
      <dgm:spPr/>
    </dgm:pt>
    <dgm:pt modelId="{4AF46FA1-A2CD-48E7-84E8-85C449D1E583}" type="pres">
      <dgm:prSet presAssocID="{4D561CCB-ACB6-440F-AE2E-ABAE3B2863F1}" presName="bgRect" presStyleLbl="bgShp" presStyleIdx="0" presStyleCnt="3"/>
      <dgm:spPr/>
    </dgm:pt>
    <dgm:pt modelId="{E71858C6-21AD-4F7A-98E3-38AC2A268202}" type="pres">
      <dgm:prSet presAssocID="{4D561CCB-ACB6-440F-AE2E-ABAE3B2863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co"/>
        </a:ext>
      </dgm:extLst>
    </dgm:pt>
    <dgm:pt modelId="{EC5B0B84-7040-4752-88B5-6ACD7D4F7EB6}" type="pres">
      <dgm:prSet presAssocID="{4D561CCB-ACB6-440F-AE2E-ABAE3B2863F1}" presName="spaceRect" presStyleCnt="0"/>
      <dgm:spPr/>
    </dgm:pt>
    <dgm:pt modelId="{B617792E-8879-456C-B69A-EF0D945131D8}" type="pres">
      <dgm:prSet presAssocID="{4D561CCB-ACB6-440F-AE2E-ABAE3B2863F1}" presName="parTx" presStyleLbl="revTx" presStyleIdx="0" presStyleCnt="3">
        <dgm:presLayoutVars>
          <dgm:chMax val="0"/>
          <dgm:chPref val="0"/>
        </dgm:presLayoutVars>
      </dgm:prSet>
      <dgm:spPr/>
    </dgm:pt>
    <dgm:pt modelId="{361E0D71-D295-41C7-823F-808F820463E7}" type="pres">
      <dgm:prSet presAssocID="{F24E62C3-0602-407E-8A1C-9F6B20EA6EB4}" presName="sibTrans" presStyleCnt="0"/>
      <dgm:spPr/>
    </dgm:pt>
    <dgm:pt modelId="{31EA63FA-E803-4894-9C33-D213F516A7C5}" type="pres">
      <dgm:prSet presAssocID="{7FB2D658-6CE0-4841-B256-E020F3019716}" presName="compNode" presStyleCnt="0"/>
      <dgm:spPr/>
    </dgm:pt>
    <dgm:pt modelId="{A87F8A40-8E7A-4EE4-B295-328417F39EB8}" type="pres">
      <dgm:prSet presAssocID="{7FB2D658-6CE0-4841-B256-E020F3019716}" presName="bgRect" presStyleLbl="bgShp" presStyleIdx="1" presStyleCnt="3"/>
      <dgm:spPr/>
    </dgm:pt>
    <dgm:pt modelId="{3E013528-D700-42F5-8FD2-09BFB1250293}" type="pres">
      <dgm:prSet presAssocID="{7FB2D658-6CE0-4841-B256-E020F3019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65CB7909-1335-4040-A72A-A8E83DC9C923}" type="pres">
      <dgm:prSet presAssocID="{7FB2D658-6CE0-4841-B256-E020F3019716}" presName="spaceRect" presStyleCnt="0"/>
      <dgm:spPr/>
    </dgm:pt>
    <dgm:pt modelId="{9E29AA4F-F596-41D4-BEF2-1BEDE1754F51}" type="pres">
      <dgm:prSet presAssocID="{7FB2D658-6CE0-4841-B256-E020F3019716}" presName="parTx" presStyleLbl="revTx" presStyleIdx="1" presStyleCnt="3">
        <dgm:presLayoutVars>
          <dgm:chMax val="0"/>
          <dgm:chPref val="0"/>
        </dgm:presLayoutVars>
      </dgm:prSet>
      <dgm:spPr/>
    </dgm:pt>
    <dgm:pt modelId="{578D0158-24C2-4693-9BC8-7586DB2EB466}" type="pres">
      <dgm:prSet presAssocID="{C65910E2-05E2-40D5-85D6-CC11B9B2476D}" presName="sibTrans" presStyleCnt="0"/>
      <dgm:spPr/>
    </dgm:pt>
    <dgm:pt modelId="{5068CFC5-62F3-4A8E-83DA-3DC82E9C9BC8}" type="pres">
      <dgm:prSet presAssocID="{15CAE14A-B91E-4911-8791-7E0CC0ADB95C}" presName="compNode" presStyleCnt="0"/>
      <dgm:spPr/>
    </dgm:pt>
    <dgm:pt modelId="{A27F867A-67DC-4490-BDA9-44938807F145}" type="pres">
      <dgm:prSet presAssocID="{15CAE14A-B91E-4911-8791-7E0CC0ADB95C}" presName="bgRect" presStyleLbl="bgShp" presStyleIdx="2" presStyleCnt="3"/>
      <dgm:spPr/>
    </dgm:pt>
    <dgm:pt modelId="{637F6429-6466-44CF-A2F3-809FF1338F4A}" type="pres">
      <dgm:prSet presAssocID="{15CAE14A-B91E-4911-8791-7E0CC0ADB9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03C30464-F920-4C77-BADC-04EDE6BA404C}" type="pres">
      <dgm:prSet presAssocID="{15CAE14A-B91E-4911-8791-7E0CC0ADB95C}" presName="spaceRect" presStyleCnt="0"/>
      <dgm:spPr/>
    </dgm:pt>
    <dgm:pt modelId="{42D871A1-BAD8-4F35-B61D-3592F7865179}" type="pres">
      <dgm:prSet presAssocID="{15CAE14A-B91E-4911-8791-7E0CC0ADB95C}" presName="parTx" presStyleLbl="revTx" presStyleIdx="2" presStyleCnt="3">
        <dgm:presLayoutVars>
          <dgm:chMax val="0"/>
          <dgm:chPref val="0"/>
        </dgm:presLayoutVars>
      </dgm:prSet>
      <dgm:spPr/>
    </dgm:pt>
  </dgm:ptLst>
  <dgm:cxnLst>
    <dgm:cxn modelId="{AF64FA19-FCFC-4737-87D4-0A41E36339FD}" srcId="{BB0C79E3-E2D4-452E-A1F1-4868791C0EA5}" destId="{7FB2D658-6CE0-4841-B256-E020F3019716}" srcOrd="1" destOrd="0" parTransId="{17738025-C665-41EA-AED7-C09A6EBD1243}" sibTransId="{C65910E2-05E2-40D5-85D6-CC11B9B2476D}"/>
    <dgm:cxn modelId="{208DF21F-5DD6-4704-B090-1950695DD1FE}" type="presOf" srcId="{BB0C79E3-E2D4-452E-A1F1-4868791C0EA5}" destId="{3C6AD263-7997-4421-A4B0-3BCFF4999A70}" srcOrd="0" destOrd="0" presId="urn:microsoft.com/office/officeart/2018/2/layout/IconVerticalSolidList"/>
    <dgm:cxn modelId="{97ED8E27-BB5C-496D-8F83-036E70157B57}" type="presOf" srcId="{15CAE14A-B91E-4911-8791-7E0CC0ADB95C}" destId="{42D871A1-BAD8-4F35-B61D-3592F7865179}" srcOrd="0" destOrd="0" presId="urn:microsoft.com/office/officeart/2018/2/layout/IconVerticalSolidList"/>
    <dgm:cxn modelId="{5C12AF48-C962-43BA-91D6-30D0EC66883F}" type="presOf" srcId="{4D561CCB-ACB6-440F-AE2E-ABAE3B2863F1}" destId="{B617792E-8879-456C-B69A-EF0D945131D8}" srcOrd="0" destOrd="0" presId="urn:microsoft.com/office/officeart/2018/2/layout/IconVerticalSolidList"/>
    <dgm:cxn modelId="{FD86765F-819F-4990-8F3F-9ACF3608C74A}" type="presOf" srcId="{7FB2D658-6CE0-4841-B256-E020F3019716}" destId="{9E29AA4F-F596-41D4-BEF2-1BEDE1754F51}" srcOrd="0" destOrd="0" presId="urn:microsoft.com/office/officeart/2018/2/layout/IconVerticalSolidList"/>
    <dgm:cxn modelId="{C2549CC8-3517-4C56-9669-589773001584}" srcId="{BB0C79E3-E2D4-452E-A1F1-4868791C0EA5}" destId="{4D561CCB-ACB6-440F-AE2E-ABAE3B2863F1}" srcOrd="0" destOrd="0" parTransId="{7ACF0571-C7EF-4FE7-8CE7-9650CE5CD3ED}" sibTransId="{F24E62C3-0602-407E-8A1C-9F6B20EA6EB4}"/>
    <dgm:cxn modelId="{CF16ECF3-448D-4345-83CE-AC9C6D2F8FE3}" srcId="{BB0C79E3-E2D4-452E-A1F1-4868791C0EA5}" destId="{15CAE14A-B91E-4911-8791-7E0CC0ADB95C}" srcOrd="2" destOrd="0" parTransId="{0C82A2A5-5BC4-46A5-9886-485006275803}" sibTransId="{3CE25741-221D-4A68-B358-EF0050E291B8}"/>
    <dgm:cxn modelId="{7309A533-217E-4B76-9ED1-54DE9D408546}" type="presParOf" srcId="{3C6AD263-7997-4421-A4B0-3BCFF4999A70}" destId="{FEFAD7C1-0A33-44A3-918C-D053E022288F}" srcOrd="0" destOrd="0" presId="urn:microsoft.com/office/officeart/2018/2/layout/IconVerticalSolidList"/>
    <dgm:cxn modelId="{5586F69A-1C80-4112-B36E-1D7EBC01A9DF}" type="presParOf" srcId="{FEFAD7C1-0A33-44A3-918C-D053E022288F}" destId="{4AF46FA1-A2CD-48E7-84E8-85C449D1E583}" srcOrd="0" destOrd="0" presId="urn:microsoft.com/office/officeart/2018/2/layout/IconVerticalSolidList"/>
    <dgm:cxn modelId="{0993A9FD-F7AE-43E9-B713-00845F06112F}" type="presParOf" srcId="{FEFAD7C1-0A33-44A3-918C-D053E022288F}" destId="{E71858C6-21AD-4F7A-98E3-38AC2A268202}" srcOrd="1" destOrd="0" presId="urn:microsoft.com/office/officeart/2018/2/layout/IconVerticalSolidList"/>
    <dgm:cxn modelId="{9811EA1F-523F-40F8-A88B-0E6D64DF20B3}" type="presParOf" srcId="{FEFAD7C1-0A33-44A3-918C-D053E022288F}" destId="{EC5B0B84-7040-4752-88B5-6ACD7D4F7EB6}" srcOrd="2" destOrd="0" presId="urn:microsoft.com/office/officeart/2018/2/layout/IconVerticalSolidList"/>
    <dgm:cxn modelId="{DAAA9A9F-64C8-4405-988C-D9A49A72E1BC}" type="presParOf" srcId="{FEFAD7C1-0A33-44A3-918C-D053E022288F}" destId="{B617792E-8879-456C-B69A-EF0D945131D8}" srcOrd="3" destOrd="0" presId="urn:microsoft.com/office/officeart/2018/2/layout/IconVerticalSolidList"/>
    <dgm:cxn modelId="{D8E64455-31FB-4B6E-B375-773AEA94F2BF}" type="presParOf" srcId="{3C6AD263-7997-4421-A4B0-3BCFF4999A70}" destId="{361E0D71-D295-41C7-823F-808F820463E7}" srcOrd="1" destOrd="0" presId="urn:microsoft.com/office/officeart/2018/2/layout/IconVerticalSolidList"/>
    <dgm:cxn modelId="{DC170B2B-92EA-4850-B8EF-C83F872BA9CB}" type="presParOf" srcId="{3C6AD263-7997-4421-A4B0-3BCFF4999A70}" destId="{31EA63FA-E803-4894-9C33-D213F516A7C5}" srcOrd="2" destOrd="0" presId="urn:microsoft.com/office/officeart/2018/2/layout/IconVerticalSolidList"/>
    <dgm:cxn modelId="{DA1AA35F-16C6-4388-96B5-A95F624C6649}" type="presParOf" srcId="{31EA63FA-E803-4894-9C33-D213F516A7C5}" destId="{A87F8A40-8E7A-4EE4-B295-328417F39EB8}" srcOrd="0" destOrd="0" presId="urn:microsoft.com/office/officeart/2018/2/layout/IconVerticalSolidList"/>
    <dgm:cxn modelId="{5D37DE05-8450-4260-B6E4-7905CDA3F1EF}" type="presParOf" srcId="{31EA63FA-E803-4894-9C33-D213F516A7C5}" destId="{3E013528-D700-42F5-8FD2-09BFB1250293}" srcOrd="1" destOrd="0" presId="urn:microsoft.com/office/officeart/2018/2/layout/IconVerticalSolidList"/>
    <dgm:cxn modelId="{5A542985-3217-4CB9-BA1B-EE4669174A5F}" type="presParOf" srcId="{31EA63FA-E803-4894-9C33-D213F516A7C5}" destId="{65CB7909-1335-4040-A72A-A8E83DC9C923}" srcOrd="2" destOrd="0" presId="urn:microsoft.com/office/officeart/2018/2/layout/IconVerticalSolidList"/>
    <dgm:cxn modelId="{129A3328-21FB-4D8B-A089-3DC244E772F3}" type="presParOf" srcId="{31EA63FA-E803-4894-9C33-D213F516A7C5}" destId="{9E29AA4F-F596-41D4-BEF2-1BEDE1754F51}" srcOrd="3" destOrd="0" presId="urn:microsoft.com/office/officeart/2018/2/layout/IconVerticalSolidList"/>
    <dgm:cxn modelId="{594157FF-A918-4C97-B331-1B13393DAB60}" type="presParOf" srcId="{3C6AD263-7997-4421-A4B0-3BCFF4999A70}" destId="{578D0158-24C2-4693-9BC8-7586DB2EB466}" srcOrd="3" destOrd="0" presId="urn:microsoft.com/office/officeart/2018/2/layout/IconVerticalSolidList"/>
    <dgm:cxn modelId="{01A4F75E-421C-43D9-B9C3-E477D908F167}" type="presParOf" srcId="{3C6AD263-7997-4421-A4B0-3BCFF4999A70}" destId="{5068CFC5-62F3-4A8E-83DA-3DC82E9C9BC8}" srcOrd="4" destOrd="0" presId="urn:microsoft.com/office/officeart/2018/2/layout/IconVerticalSolidList"/>
    <dgm:cxn modelId="{DA0222FF-1850-4C54-A970-E69EF0CF33E9}" type="presParOf" srcId="{5068CFC5-62F3-4A8E-83DA-3DC82E9C9BC8}" destId="{A27F867A-67DC-4490-BDA9-44938807F145}" srcOrd="0" destOrd="0" presId="urn:microsoft.com/office/officeart/2018/2/layout/IconVerticalSolidList"/>
    <dgm:cxn modelId="{9AB45044-E553-4085-8EA5-4E7EA80AEF29}" type="presParOf" srcId="{5068CFC5-62F3-4A8E-83DA-3DC82E9C9BC8}" destId="{637F6429-6466-44CF-A2F3-809FF1338F4A}" srcOrd="1" destOrd="0" presId="urn:microsoft.com/office/officeart/2018/2/layout/IconVerticalSolidList"/>
    <dgm:cxn modelId="{E2571B64-DAF0-40A8-9305-A8239F490085}" type="presParOf" srcId="{5068CFC5-62F3-4A8E-83DA-3DC82E9C9BC8}" destId="{03C30464-F920-4C77-BADC-04EDE6BA404C}" srcOrd="2" destOrd="0" presId="urn:microsoft.com/office/officeart/2018/2/layout/IconVerticalSolidList"/>
    <dgm:cxn modelId="{5427B906-9653-428A-B1BD-6A51496F7391}" type="presParOf" srcId="{5068CFC5-62F3-4A8E-83DA-3DC82E9C9BC8}" destId="{42D871A1-BAD8-4F35-B61D-3592F78651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A5A74-6D9B-43EC-98F4-E643D8F75564}">
      <dsp:nvSpPr>
        <dsp:cNvPr id="0" name=""/>
        <dsp:cNvSpPr/>
      </dsp:nvSpPr>
      <dsp:spPr>
        <a:xfrm>
          <a:off x="0" y="417"/>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CF89F-D468-4A2F-BCC7-EAFAD6259FF5}">
      <dsp:nvSpPr>
        <dsp:cNvPr id="0" name=""/>
        <dsp:cNvSpPr/>
      </dsp:nvSpPr>
      <dsp:spPr>
        <a:xfrm>
          <a:off x="295202" y="219989"/>
          <a:ext cx="536731" cy="536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C5632C-3C0A-4E29-8D80-41B6C62B0E63}">
      <dsp:nvSpPr>
        <dsp:cNvPr id="0" name=""/>
        <dsp:cNvSpPr/>
      </dsp:nvSpPr>
      <dsp:spPr>
        <a:xfrm>
          <a:off x="1127136" y="417"/>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977900">
            <a:lnSpc>
              <a:spcPct val="90000"/>
            </a:lnSpc>
            <a:spcBef>
              <a:spcPct val="0"/>
            </a:spcBef>
            <a:spcAft>
              <a:spcPct val="35000"/>
            </a:spcAft>
            <a:buNone/>
          </a:pPr>
          <a:r>
            <a:rPr lang="en-US" sz="2200" kern="1200"/>
            <a:t>Moodle is used for links to software platforms you need to register for (e.g., Piazza, Gradescope).</a:t>
          </a:r>
        </a:p>
      </dsp:txBody>
      <dsp:txXfrm>
        <a:off x="1127136" y="417"/>
        <a:ext cx="7393463" cy="975875"/>
      </dsp:txXfrm>
    </dsp:sp>
    <dsp:sp modelId="{28741A8C-0CCF-46CF-84B3-C9A8CF605476}">
      <dsp:nvSpPr>
        <dsp:cNvPr id="0" name=""/>
        <dsp:cNvSpPr/>
      </dsp:nvSpPr>
      <dsp:spPr>
        <a:xfrm>
          <a:off x="0" y="1220262"/>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9D475-E456-425E-AC06-95D1718DC7A7}">
      <dsp:nvSpPr>
        <dsp:cNvPr id="0" name=""/>
        <dsp:cNvSpPr/>
      </dsp:nvSpPr>
      <dsp:spPr>
        <a:xfrm>
          <a:off x="295202" y="1439834"/>
          <a:ext cx="536731" cy="536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FB4FB3-3B02-4975-9DBC-CE82313BCE65}">
      <dsp:nvSpPr>
        <dsp:cNvPr id="0" name=""/>
        <dsp:cNvSpPr/>
      </dsp:nvSpPr>
      <dsp:spPr>
        <a:xfrm>
          <a:off x="1127136" y="1220262"/>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977900">
            <a:lnSpc>
              <a:spcPct val="90000"/>
            </a:lnSpc>
            <a:spcBef>
              <a:spcPct val="0"/>
            </a:spcBef>
            <a:spcAft>
              <a:spcPct val="35000"/>
            </a:spcAft>
            <a:buNone/>
          </a:pPr>
          <a:r>
            <a:rPr lang="en-US" sz="2200" kern="1200"/>
            <a:t>It is a springboard to everything else in the course.</a:t>
          </a:r>
        </a:p>
      </dsp:txBody>
      <dsp:txXfrm>
        <a:off x="1127136" y="1220262"/>
        <a:ext cx="7393463" cy="975875"/>
      </dsp:txXfrm>
    </dsp:sp>
    <dsp:sp modelId="{F45353B2-A619-4AF3-9FA4-F5BAB57AA72D}">
      <dsp:nvSpPr>
        <dsp:cNvPr id="0" name=""/>
        <dsp:cNvSpPr/>
      </dsp:nvSpPr>
      <dsp:spPr>
        <a:xfrm>
          <a:off x="0" y="2440106"/>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FEE8-B02A-4B79-8AD1-AB59D7051CE9}">
      <dsp:nvSpPr>
        <dsp:cNvPr id="0" name=""/>
        <dsp:cNvSpPr/>
      </dsp:nvSpPr>
      <dsp:spPr>
        <a:xfrm>
          <a:off x="295202" y="2659679"/>
          <a:ext cx="536731" cy="536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63DDCC-4158-427E-9BEC-5F9E9235B6A1}">
      <dsp:nvSpPr>
        <dsp:cNvPr id="0" name=""/>
        <dsp:cNvSpPr/>
      </dsp:nvSpPr>
      <dsp:spPr>
        <a:xfrm>
          <a:off x="1127136" y="2440106"/>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977900">
            <a:lnSpc>
              <a:spcPct val="90000"/>
            </a:lnSpc>
            <a:spcBef>
              <a:spcPct val="0"/>
            </a:spcBef>
            <a:spcAft>
              <a:spcPct val="35000"/>
            </a:spcAft>
            <a:buNone/>
          </a:pPr>
          <a:r>
            <a:rPr lang="en-US" sz="2200" kern="1200"/>
            <a:t>At the moment, we are looking to not use the Moodle gradebook, rather we will be sending grades over email.</a:t>
          </a:r>
        </a:p>
      </dsp:txBody>
      <dsp:txXfrm>
        <a:off x="1127136" y="2440106"/>
        <a:ext cx="7393463" cy="975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6FA1-A2CD-48E7-84E8-85C449D1E583}">
      <dsp:nvSpPr>
        <dsp:cNvPr id="0" name=""/>
        <dsp:cNvSpPr/>
      </dsp:nvSpPr>
      <dsp:spPr>
        <a:xfrm>
          <a:off x="0" y="417"/>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858C6-21AD-4F7A-98E3-38AC2A268202}">
      <dsp:nvSpPr>
        <dsp:cNvPr id="0" name=""/>
        <dsp:cNvSpPr/>
      </dsp:nvSpPr>
      <dsp:spPr>
        <a:xfrm>
          <a:off x="295202" y="219989"/>
          <a:ext cx="536731" cy="536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17792E-8879-456C-B69A-EF0D945131D8}">
      <dsp:nvSpPr>
        <dsp:cNvPr id="0" name=""/>
        <dsp:cNvSpPr/>
      </dsp:nvSpPr>
      <dsp:spPr>
        <a:xfrm>
          <a:off x="1127136" y="417"/>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1111250">
            <a:lnSpc>
              <a:spcPct val="90000"/>
            </a:lnSpc>
            <a:spcBef>
              <a:spcPct val="0"/>
            </a:spcBef>
            <a:spcAft>
              <a:spcPct val="35000"/>
            </a:spcAft>
            <a:buNone/>
          </a:pPr>
          <a:r>
            <a:rPr lang="en-US" sz="2500" b="0" i="0" kern="1200"/>
            <a:t>Piazza is used to communicate with the course staff and other students. </a:t>
          </a:r>
          <a:endParaRPr lang="en-US" sz="2500" kern="1200"/>
        </a:p>
      </dsp:txBody>
      <dsp:txXfrm>
        <a:off x="1127136" y="417"/>
        <a:ext cx="7393463" cy="975875"/>
      </dsp:txXfrm>
    </dsp:sp>
    <dsp:sp modelId="{A87F8A40-8E7A-4EE4-B295-328417F39EB8}">
      <dsp:nvSpPr>
        <dsp:cNvPr id="0" name=""/>
        <dsp:cNvSpPr/>
      </dsp:nvSpPr>
      <dsp:spPr>
        <a:xfrm>
          <a:off x="0" y="1220262"/>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13528-D700-42F5-8FD2-09BFB1250293}">
      <dsp:nvSpPr>
        <dsp:cNvPr id="0" name=""/>
        <dsp:cNvSpPr/>
      </dsp:nvSpPr>
      <dsp:spPr>
        <a:xfrm>
          <a:off x="295202" y="1439834"/>
          <a:ext cx="536731" cy="536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29AA4F-F596-41D4-BEF2-1BEDE1754F51}">
      <dsp:nvSpPr>
        <dsp:cNvPr id="0" name=""/>
        <dsp:cNvSpPr/>
      </dsp:nvSpPr>
      <dsp:spPr>
        <a:xfrm>
          <a:off x="1127136" y="1220262"/>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1111250">
            <a:lnSpc>
              <a:spcPct val="90000"/>
            </a:lnSpc>
            <a:spcBef>
              <a:spcPct val="0"/>
            </a:spcBef>
            <a:spcAft>
              <a:spcPct val="35000"/>
            </a:spcAft>
            <a:buNone/>
          </a:pPr>
          <a:r>
            <a:rPr lang="en-US" sz="2500" b="0" i="0" kern="1200"/>
            <a:t>You can ask questions, post answers, and discuss course material. </a:t>
          </a:r>
          <a:endParaRPr lang="en-US" sz="2500" kern="1200"/>
        </a:p>
      </dsp:txBody>
      <dsp:txXfrm>
        <a:off x="1127136" y="1220262"/>
        <a:ext cx="7393463" cy="975875"/>
      </dsp:txXfrm>
    </dsp:sp>
    <dsp:sp modelId="{A27F867A-67DC-4490-BDA9-44938807F145}">
      <dsp:nvSpPr>
        <dsp:cNvPr id="0" name=""/>
        <dsp:cNvSpPr/>
      </dsp:nvSpPr>
      <dsp:spPr>
        <a:xfrm>
          <a:off x="0" y="2440106"/>
          <a:ext cx="8520600" cy="975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F6429-6466-44CF-A2F3-809FF1338F4A}">
      <dsp:nvSpPr>
        <dsp:cNvPr id="0" name=""/>
        <dsp:cNvSpPr/>
      </dsp:nvSpPr>
      <dsp:spPr>
        <a:xfrm>
          <a:off x="295202" y="2659679"/>
          <a:ext cx="536731" cy="536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D871A1-BAD8-4F35-B61D-3592F7865179}">
      <dsp:nvSpPr>
        <dsp:cNvPr id="0" name=""/>
        <dsp:cNvSpPr/>
      </dsp:nvSpPr>
      <dsp:spPr>
        <a:xfrm>
          <a:off x="1127136" y="2440106"/>
          <a:ext cx="7393463" cy="9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80" tIns="103280" rIns="103280" bIns="103280" numCol="1" spcCol="1270" anchor="ctr" anchorCtr="0">
          <a:noAutofit/>
        </a:bodyPr>
        <a:lstStyle/>
        <a:p>
          <a:pPr marL="0" lvl="0" indent="0" algn="l" defTabSz="1111250">
            <a:lnSpc>
              <a:spcPct val="90000"/>
            </a:lnSpc>
            <a:spcBef>
              <a:spcPct val="0"/>
            </a:spcBef>
            <a:spcAft>
              <a:spcPct val="35000"/>
            </a:spcAft>
            <a:buNone/>
          </a:pPr>
          <a:r>
            <a:rPr lang="en-US" sz="2500" b="0" i="0" kern="1200"/>
            <a:t>You can also use Piazza to communicate with the course staff privately.</a:t>
          </a:r>
          <a:endParaRPr lang="en-US" sz="2500" kern="1200"/>
        </a:p>
      </dsp:txBody>
      <dsp:txXfrm>
        <a:off x="1127136" y="2440106"/>
        <a:ext cx="7393463" cy="9758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11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95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02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1007ec51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1007ec5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1007ec51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1007ec51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1007ec5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1007ec5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1007ec5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1007ec5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1007ec51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1007ec51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1007ec51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1007ec51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Picture of a motherboard/logicboard</a:t>
            </a:r>
            <a:endParaRPr/>
          </a:p>
          <a:p>
            <a:pPr marL="0" lvl="0" indent="0" algn="l" rtl="0">
              <a:spcBef>
                <a:spcPts val="0"/>
              </a:spcBef>
              <a:spcAft>
                <a:spcPts val="0"/>
              </a:spcAft>
              <a:buClr>
                <a:schemeClr val="dk1"/>
              </a:buClr>
              <a:buSzPts val="1100"/>
              <a:buFont typeface="Arial"/>
              <a:buNone/>
            </a:pPr>
            <a:r>
              <a:rPr lang="en"/>
              <a:t>Point out CPU, RAM slots, ports (ethernet for instance), USB ports</a:t>
            </a:r>
            <a:endParaRPr/>
          </a:p>
          <a:p>
            <a:pPr marL="0" lvl="0" indent="0" algn="l" rtl="0">
              <a:spcBef>
                <a:spcPts val="0"/>
              </a:spcBef>
              <a:spcAft>
                <a:spcPts val="0"/>
              </a:spcAft>
              <a:buClr>
                <a:schemeClr val="dk1"/>
              </a:buClr>
              <a:buSzPts val="1100"/>
              <a:buFont typeface="Arial"/>
              <a:buNone/>
            </a:pPr>
            <a:r>
              <a:rPr lang="en"/>
              <a:t>PCI slots for additional components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f85f7bcdb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f85f7bcdb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c9fe5275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c9fe5275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f85f7bcdb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f85f7bcdb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f85f7bcdb_0_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0f85f7bcd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85f7bcdb_0_3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0f85f7bcdb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c9fe5275e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0c9fe5275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c9fe5275e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10c9fe5275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c9fe5275e_0_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0c9fe5275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c9fe5275e_0_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10c9fe5275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F7D9-EF5C-F4E4-3741-00CDAEC15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3B3FF-3BE6-A1DA-9DCB-4CDDDA47E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AF04E-6845-8115-A885-9E1B8215DF8F}"/>
              </a:ext>
            </a:extLst>
          </p:cNvPr>
          <p:cNvSpPr>
            <a:spLocks noGrp="1"/>
          </p:cNvSpPr>
          <p:nvPr>
            <p:ph type="dt" sz="half" idx="10"/>
          </p:nvPr>
        </p:nvSpPr>
        <p:spPr/>
        <p:txBody>
          <a:bodyPr/>
          <a:lstStyle/>
          <a:p>
            <a:fld id="{1EE92FC5-09B2-DE47-B338-192ED0221331}" type="datetimeFigureOut">
              <a:rPr lang="en-US" smtClean="0"/>
              <a:t>2/6/23</a:t>
            </a:fld>
            <a:endParaRPr lang="en-US"/>
          </a:p>
        </p:txBody>
      </p:sp>
      <p:sp>
        <p:nvSpPr>
          <p:cNvPr id="5" name="Footer Placeholder 4">
            <a:extLst>
              <a:ext uri="{FF2B5EF4-FFF2-40B4-BE49-F238E27FC236}">
                <a16:creationId xmlns:a16="http://schemas.microsoft.com/office/drawing/2014/main" id="{5D6D82E9-C1EE-2FA9-4217-30FC0DE7F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2886F-24DE-7C32-EE16-1F87950EA976}"/>
              </a:ext>
            </a:extLst>
          </p:cNvPr>
          <p:cNvSpPr>
            <a:spLocks noGrp="1"/>
          </p:cNvSpPr>
          <p:nvPr>
            <p:ph type="sldNum" sz="quarter" idx="12"/>
          </p:nvPr>
        </p:nvSpPr>
        <p:spPr/>
        <p:txBody>
          <a:bodyPr/>
          <a:lstStyle/>
          <a:p>
            <a:fld id="{2714FC07-86DB-D34C-A295-F6E1910AC4EA}" type="slidenum">
              <a:rPr lang="en-US" smtClean="0"/>
              <a:t>‹#›</a:t>
            </a:fld>
            <a:endParaRPr lang="en-US"/>
          </a:p>
        </p:txBody>
      </p:sp>
    </p:spTree>
    <p:extLst>
      <p:ext uri="{BB962C8B-B14F-4D97-AF65-F5344CB8AC3E}">
        <p14:creationId xmlns:p14="http://schemas.microsoft.com/office/powerpoint/2010/main" val="187673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b="1"/>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www.umass.edu/disability/"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John_von_Neuman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pages.cs.wisc.edu/~remzi/OSTEP"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umass-cs-377.github.io/"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377 Operating Systems</a:t>
            </a:r>
            <a:endParaRPr/>
          </a:p>
        </p:txBody>
      </p:sp>
      <p:sp>
        <p:nvSpPr>
          <p:cNvPr id="59" name="Google Shape;59;p13"/>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r>
              <a:rPr lang="en" dirty="0"/>
              <a:t>01 Course Introduction</a:t>
            </a:r>
            <a:endParaRPr dirty="0"/>
          </a:p>
        </p:txBody>
      </p:sp>
      <p:pic>
        <p:nvPicPr>
          <p:cNvPr id="60" name="Google Shape;60;p13"/>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61" name="Google Shape;61;p13"/>
          <p:cNvPicPr preferRelativeResize="0"/>
          <p:nvPr/>
        </p:nvPicPr>
        <p:blipFill>
          <a:blip r:embed="rId4">
            <a:alphaModFix/>
          </a:blip>
          <a:stretch>
            <a:fillRect/>
          </a:stretch>
        </p:blipFill>
        <p:spPr>
          <a:xfrm>
            <a:off x="7145750" y="3146875"/>
            <a:ext cx="1933825" cy="1938274"/>
          </a:xfrm>
          <a:prstGeom prst="rect">
            <a:avLst/>
          </a:prstGeom>
          <a:noFill/>
          <a:ln>
            <a:noFill/>
          </a:ln>
        </p:spPr>
      </p:pic>
      <p:pic>
        <p:nvPicPr>
          <p:cNvPr id="62" name="Google Shape;62;p13"/>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2" name="Google Shape;63;p13">
            <a:extLst>
              <a:ext uri="{FF2B5EF4-FFF2-40B4-BE49-F238E27FC236}">
                <a16:creationId xmlns:a16="http://schemas.microsoft.com/office/drawing/2014/main" id="{E7FFF842-D881-3810-9459-0D9BE314DBA7}"/>
              </a:ext>
            </a:extLst>
          </p:cNvPr>
          <p:cNvSpPr txBox="1"/>
          <p:nvPr/>
        </p:nvSpPr>
        <p:spPr>
          <a:xfrm>
            <a:off x="171999" y="221925"/>
            <a:ext cx="250153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website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Course Website</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a:xfrm>
            <a:off x="311700" y="1152475"/>
            <a:ext cx="3087282" cy="3416400"/>
          </a:xfrm>
        </p:spPr>
        <p:txBody>
          <a:bodyPr>
            <a:normAutofit/>
          </a:bodyPr>
          <a:lstStyle/>
          <a:p>
            <a:pPr marL="0" indent="0">
              <a:buNone/>
            </a:pPr>
            <a:r>
              <a:rPr lang="en-US" sz="2600" dirty="0"/>
              <a:t>The course website also has an “Announcements” section where we will post course updates.</a:t>
            </a:r>
          </a:p>
        </p:txBody>
      </p:sp>
      <p:pic>
        <p:nvPicPr>
          <p:cNvPr id="4" name="Picture 3">
            <a:extLst>
              <a:ext uri="{FF2B5EF4-FFF2-40B4-BE49-F238E27FC236}">
                <a16:creationId xmlns:a16="http://schemas.microsoft.com/office/drawing/2014/main" id="{629CFD64-3C91-4ABD-DCB0-991AB3DEB0F5}"/>
              </a:ext>
            </a:extLst>
          </p:cNvPr>
          <p:cNvPicPr>
            <a:picLocks noChangeAspect="1"/>
          </p:cNvPicPr>
          <p:nvPr/>
        </p:nvPicPr>
        <p:blipFill>
          <a:blip r:embed="rId2"/>
          <a:stretch>
            <a:fillRect/>
          </a:stretch>
        </p:blipFill>
        <p:spPr>
          <a:xfrm>
            <a:off x="3646411" y="222512"/>
            <a:ext cx="5064870" cy="4698475"/>
          </a:xfrm>
          <a:prstGeom prst="rect">
            <a:avLst/>
          </a:prstGeom>
        </p:spPr>
      </p:pic>
    </p:spTree>
    <p:extLst>
      <p:ext uri="{BB962C8B-B14F-4D97-AF65-F5344CB8AC3E}">
        <p14:creationId xmlns:p14="http://schemas.microsoft.com/office/powerpoint/2010/main" val="173229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a:xfrm>
            <a:off x="311700" y="445025"/>
            <a:ext cx="8520600" cy="572700"/>
          </a:xfrm>
        </p:spPr>
        <p:txBody>
          <a:bodyPr wrap="square" anchor="t">
            <a:normAutofit/>
          </a:bodyPr>
          <a:lstStyle/>
          <a:p>
            <a:pPr>
              <a:lnSpc>
                <a:spcPct val="90000"/>
              </a:lnSpc>
            </a:pPr>
            <a:r>
              <a:rPr lang="en-US" dirty="0"/>
              <a:t>Moodle</a:t>
            </a:r>
            <a:endParaRPr lang="en-US"/>
          </a:p>
        </p:txBody>
      </p:sp>
      <p:graphicFrame>
        <p:nvGraphicFramePr>
          <p:cNvPr id="5" name="Content Placeholder 2">
            <a:extLst>
              <a:ext uri="{FF2B5EF4-FFF2-40B4-BE49-F238E27FC236}">
                <a16:creationId xmlns:a16="http://schemas.microsoft.com/office/drawing/2014/main" id="{D26BC363-8379-8B07-643B-4DE19EA74DF4}"/>
              </a:ext>
            </a:extLst>
          </p:cNvPr>
          <p:cNvGraphicFramePr>
            <a:graphicFrameLocks noGrp="1"/>
          </p:cNvGraphicFramePr>
          <p:nvPr>
            <p:ph idx="1"/>
            <p:extLst>
              <p:ext uri="{D42A27DB-BD31-4B8C-83A1-F6EECF244321}">
                <p14:modId xmlns:p14="http://schemas.microsoft.com/office/powerpoint/2010/main" val="2909076313"/>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751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a:xfrm>
            <a:off x="311700" y="445025"/>
            <a:ext cx="8520600" cy="572700"/>
          </a:xfrm>
        </p:spPr>
        <p:txBody>
          <a:bodyPr wrap="square" anchor="t">
            <a:normAutofit/>
          </a:bodyPr>
          <a:lstStyle/>
          <a:p>
            <a:pPr>
              <a:lnSpc>
                <a:spcPct val="90000"/>
              </a:lnSpc>
            </a:pPr>
            <a:r>
              <a:rPr lang="en-US" dirty="0"/>
              <a:t>Piazza</a:t>
            </a:r>
            <a:endParaRPr lang="en-US"/>
          </a:p>
        </p:txBody>
      </p:sp>
      <p:graphicFrame>
        <p:nvGraphicFramePr>
          <p:cNvPr id="5" name="Content Placeholder 2">
            <a:extLst>
              <a:ext uri="{FF2B5EF4-FFF2-40B4-BE49-F238E27FC236}">
                <a16:creationId xmlns:a16="http://schemas.microsoft.com/office/drawing/2014/main" id="{34B9A7C5-F814-AE1C-DA4B-C2E6B76C62D9}"/>
              </a:ext>
            </a:extLst>
          </p:cNvPr>
          <p:cNvGraphicFramePr>
            <a:graphicFrameLocks noGrp="1"/>
          </p:cNvGraphicFramePr>
          <p:nvPr>
            <p:ph idx="1"/>
            <p:extLst>
              <p:ext uri="{D42A27DB-BD31-4B8C-83A1-F6EECF244321}">
                <p14:modId xmlns:p14="http://schemas.microsoft.com/office/powerpoint/2010/main" val="942689491"/>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44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F58C-CA38-B4B9-5F69-F63A89910C83}"/>
              </a:ext>
            </a:extLst>
          </p:cNvPr>
          <p:cNvSpPr>
            <a:spLocks noGrp="1"/>
          </p:cNvSpPr>
          <p:nvPr>
            <p:ph type="title"/>
          </p:nvPr>
        </p:nvSpPr>
        <p:spPr/>
        <p:txBody>
          <a:bodyPr>
            <a:normAutofit fontScale="90000"/>
          </a:bodyPr>
          <a:lstStyle/>
          <a:p>
            <a:r>
              <a:rPr lang="en-US"/>
              <a:t>Zoom and Echo360</a:t>
            </a:r>
            <a:endParaRPr lang="en-US" dirty="0"/>
          </a:p>
        </p:txBody>
      </p:sp>
      <p:sp>
        <p:nvSpPr>
          <p:cNvPr id="3" name="Content Placeholder 2">
            <a:extLst>
              <a:ext uri="{FF2B5EF4-FFF2-40B4-BE49-F238E27FC236}">
                <a16:creationId xmlns:a16="http://schemas.microsoft.com/office/drawing/2014/main" id="{8D1DC9BA-67E9-B952-37B3-99413AA9871A}"/>
              </a:ext>
            </a:extLst>
          </p:cNvPr>
          <p:cNvSpPr>
            <a:spLocks noGrp="1"/>
          </p:cNvSpPr>
          <p:nvPr>
            <p:ph idx="1"/>
          </p:nvPr>
        </p:nvSpPr>
        <p:spPr/>
        <p:txBody>
          <a:bodyPr/>
          <a:lstStyle/>
          <a:p>
            <a:r>
              <a:rPr lang="en-US" dirty="0"/>
              <a:t>All class meetings will be </a:t>
            </a:r>
            <a:r>
              <a:rPr lang="en-US" i="1" dirty="0"/>
              <a:t>synchronously</a:t>
            </a:r>
            <a:r>
              <a:rPr lang="en-US" dirty="0"/>
              <a:t> streamed on Zoom.</a:t>
            </a:r>
          </a:p>
          <a:p>
            <a:r>
              <a:rPr lang="en-US" dirty="0"/>
              <a:t>All class meetings will be recorded by Zoom and uploaded to Echo360 at the end of class.</a:t>
            </a:r>
          </a:p>
          <a:p>
            <a:r>
              <a:rPr lang="en-US" dirty="0"/>
              <a:t>You will be able to access the class on Zoom if you are unable to make it to class in-person.</a:t>
            </a:r>
          </a:p>
          <a:p>
            <a:r>
              <a:rPr lang="en-US" dirty="0"/>
              <a:t>If you are unable to make it to class for a personal reason, you can view the recorded class meeting </a:t>
            </a:r>
            <a:r>
              <a:rPr lang="en-US" i="1" dirty="0"/>
              <a:t>asynchronously</a:t>
            </a:r>
            <a:r>
              <a:rPr lang="en-US" dirty="0"/>
              <a:t>.</a:t>
            </a:r>
          </a:p>
          <a:p>
            <a:r>
              <a:rPr lang="en-US" b="1" dirty="0"/>
              <a:t>DO NOT ABUSE THIS!</a:t>
            </a:r>
          </a:p>
        </p:txBody>
      </p:sp>
    </p:spTree>
    <p:extLst>
      <p:ext uri="{BB962C8B-B14F-4D97-AF65-F5344CB8AC3E}">
        <p14:creationId xmlns:p14="http://schemas.microsoft.com/office/powerpoint/2010/main" val="765598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Software Tools</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fontScale="92500" lnSpcReduction="20000"/>
          </a:bodyPr>
          <a:lstStyle/>
          <a:p>
            <a:pPr marL="0" indent="0">
              <a:buNone/>
            </a:pPr>
            <a:r>
              <a:rPr lang="en-US" dirty="0"/>
              <a:t>We will use a variety of software tools in this course. The most important that you will need to install on your computer are:</a:t>
            </a:r>
          </a:p>
          <a:p>
            <a:pPr marL="0" indent="0">
              <a:buNone/>
            </a:pPr>
            <a:endParaRPr lang="en-US" dirty="0"/>
          </a:p>
          <a:p>
            <a:r>
              <a:rPr lang="en-US" dirty="0"/>
              <a:t>Visual Studio Code (VSCode)</a:t>
            </a:r>
          </a:p>
          <a:p>
            <a:endParaRPr lang="en-US" dirty="0"/>
          </a:p>
          <a:p>
            <a:pPr marL="114300" indent="0">
              <a:buNone/>
            </a:pPr>
            <a:r>
              <a:rPr lang="en-US" dirty="0"/>
              <a:t>You will be doing all your coding in the Edlab environment. The Edlab environment is a cluster of Linux machines with all the installed software that you need. </a:t>
            </a:r>
          </a:p>
          <a:p>
            <a:pPr marL="114300" indent="0">
              <a:buNone/>
            </a:pPr>
            <a:endParaRPr lang="en-US" dirty="0"/>
          </a:p>
          <a:p>
            <a:pPr marL="114300" indent="0">
              <a:buNone/>
            </a:pPr>
            <a:r>
              <a:rPr lang="en-US" dirty="0"/>
              <a:t>You can use VSCode to remotely connect to the Edlab and code like you are on your own machine. Very nice.</a:t>
            </a:r>
          </a:p>
          <a:p>
            <a:pPr marL="114300" indent="0">
              <a:buNone/>
            </a:pPr>
            <a:endParaRPr lang="en-US" dirty="0"/>
          </a:p>
          <a:p>
            <a:pPr marL="114300" indent="0">
              <a:buNone/>
            </a:pPr>
            <a:r>
              <a:rPr lang="en-US" dirty="0"/>
              <a:t>Or you can optionally use emacs, vim, or nano.</a:t>
            </a:r>
          </a:p>
        </p:txBody>
      </p:sp>
    </p:spTree>
    <p:extLst>
      <p:ext uri="{BB962C8B-B14F-4D97-AF65-F5344CB8AC3E}">
        <p14:creationId xmlns:p14="http://schemas.microsoft.com/office/powerpoint/2010/main" val="89177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Lecture Format</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p:txBody>
          <a:bodyPr>
            <a:normAutofit lnSpcReduction="10000"/>
          </a:bodyPr>
          <a:lstStyle/>
          <a:p>
            <a:pPr marL="114300" indent="0">
              <a:buNone/>
            </a:pPr>
            <a:endParaRPr lang="en-US" b="0" dirty="0"/>
          </a:p>
          <a:p>
            <a:r>
              <a:rPr lang="en-US" b="0" dirty="0"/>
              <a:t>Lectures will be led by the professor and provide a high-level overview of the course material.</a:t>
            </a:r>
            <a:br>
              <a:rPr lang="en-US" b="0" dirty="0"/>
            </a:br>
            <a:endParaRPr lang="en-US" b="0" dirty="0"/>
          </a:p>
          <a:p>
            <a:r>
              <a:rPr lang="en-US" b="0" dirty="0"/>
              <a:t>The presentation format will include a variety of slides, written notes, programming examples, activities, etc.</a:t>
            </a:r>
            <a:br>
              <a:rPr lang="en-US" b="0" dirty="0"/>
            </a:br>
            <a:endParaRPr lang="en-US" b="0" dirty="0"/>
          </a:p>
          <a:p>
            <a:r>
              <a:rPr lang="en-US" b="0" dirty="0"/>
              <a:t>You are expected to attend every lecture for your section and arrive promptly, so you do not disturb others.</a:t>
            </a:r>
            <a:br>
              <a:rPr lang="en-US" b="0" dirty="0"/>
            </a:br>
            <a:endParaRPr lang="en-US" b="0" dirty="0"/>
          </a:p>
          <a:p>
            <a:r>
              <a:rPr lang="en-US" b="0" dirty="0"/>
              <a:t>You may use electronic devices during class; however, its use must pertain to the activity at hand.</a:t>
            </a:r>
          </a:p>
        </p:txBody>
      </p:sp>
    </p:spTree>
    <p:extLst>
      <p:ext uri="{BB962C8B-B14F-4D97-AF65-F5344CB8AC3E}">
        <p14:creationId xmlns:p14="http://schemas.microsoft.com/office/powerpoint/2010/main" val="2242370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Discussion Format</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a:xfrm>
            <a:off x="311700" y="804574"/>
            <a:ext cx="8520600" cy="4204525"/>
          </a:xfrm>
        </p:spPr>
        <p:txBody>
          <a:bodyPr>
            <a:normAutofit fontScale="92500" lnSpcReduction="10000"/>
          </a:bodyPr>
          <a:lstStyle/>
          <a:p>
            <a:pPr marL="114300" indent="0">
              <a:buNone/>
            </a:pPr>
            <a:endParaRPr lang="en-US" b="0" dirty="0"/>
          </a:p>
          <a:p>
            <a:r>
              <a:rPr lang="en-US" b="0" dirty="0"/>
              <a:t>The discussion section is led by teaching assistants (TAs) for this course. </a:t>
            </a:r>
            <a:br>
              <a:rPr lang="en-US" b="0" dirty="0"/>
            </a:br>
            <a:endParaRPr lang="en-US" b="0" dirty="0"/>
          </a:p>
          <a:p>
            <a:r>
              <a:rPr lang="en-US" b="0" dirty="0"/>
              <a:t>There will also be undergraduate course assistants (UCA) assigned to your discussion section.</a:t>
            </a:r>
            <a:br>
              <a:rPr lang="en-US" b="0" dirty="0"/>
            </a:br>
            <a:endParaRPr lang="en-US" b="0" dirty="0"/>
          </a:p>
          <a:p>
            <a:r>
              <a:rPr lang="en-US" b="0" dirty="0"/>
              <a:t>You are expected to attend every discussion section.</a:t>
            </a:r>
            <a:br>
              <a:rPr lang="en-US" b="0" dirty="0"/>
            </a:br>
            <a:endParaRPr lang="en-US" b="0" dirty="0"/>
          </a:p>
          <a:p>
            <a:r>
              <a:rPr lang="en-US" b="0" dirty="0"/>
              <a:t>Discussions are used to begin discussion assignments and get help completing those assignments.</a:t>
            </a:r>
            <a:br>
              <a:rPr lang="en-US" b="0" dirty="0"/>
            </a:br>
            <a:br>
              <a:rPr lang="en-US" b="0" dirty="0"/>
            </a:br>
            <a:r>
              <a:rPr lang="en-US" b="0" dirty="0"/>
              <a:t>Missing a discussion section does not excuse you from any activities that occur during that time. Do not ask to make up any missed work during discussion section time.</a:t>
            </a:r>
          </a:p>
        </p:txBody>
      </p:sp>
    </p:spTree>
    <p:extLst>
      <p:ext uri="{BB962C8B-B14F-4D97-AF65-F5344CB8AC3E}">
        <p14:creationId xmlns:p14="http://schemas.microsoft.com/office/powerpoint/2010/main" val="395834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What happens if I can’t attend a lecture or a discussion?</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p:txBody>
          <a:bodyPr>
            <a:normAutofit fontScale="92500" lnSpcReduction="10000"/>
          </a:bodyPr>
          <a:lstStyle/>
          <a:p>
            <a:pPr marL="114300" indent="0">
              <a:buNone/>
            </a:pPr>
            <a:r>
              <a:rPr lang="en-US" b="0" dirty="0"/>
              <a:t>Although we want you to attend the lecture, we understand that sometimes that isn’t always possible. For that reason, we provide flexible options that allow you to participate.</a:t>
            </a:r>
          </a:p>
          <a:p>
            <a:pPr marL="114300" indent="0">
              <a:buNone/>
            </a:pPr>
            <a:endParaRPr lang="en-US" b="0" dirty="0"/>
          </a:p>
          <a:p>
            <a:r>
              <a:rPr lang="en-US" dirty="0"/>
              <a:t>Remote Synchronous</a:t>
            </a:r>
            <a:r>
              <a:rPr lang="en-US" b="0" dirty="0"/>
              <a:t>: attend the lecture remotely on Zoom and ask questions through the chat system.</a:t>
            </a:r>
          </a:p>
          <a:p>
            <a:r>
              <a:rPr lang="en-US" dirty="0"/>
              <a:t>Asynchronous</a:t>
            </a:r>
            <a:r>
              <a:rPr lang="en-US" b="0" dirty="0"/>
              <a:t>: watch the recorded lecture at a time that is convenient for you.</a:t>
            </a:r>
          </a:p>
          <a:p>
            <a:endParaRPr lang="en-US" b="0" dirty="0"/>
          </a:p>
          <a:p>
            <a:pPr marL="114300" indent="0">
              <a:buNone/>
            </a:pPr>
            <a:r>
              <a:rPr lang="en-US" b="0" dirty="0"/>
              <a:t>Unless you have special arrangements, please do not assume that you can attend fully remote. We do want you in class to engage with the class!</a:t>
            </a:r>
          </a:p>
          <a:p>
            <a:pPr marL="114300" indent="0">
              <a:buNone/>
            </a:pPr>
            <a:endParaRPr lang="en-US" b="0" dirty="0"/>
          </a:p>
          <a:p>
            <a:pPr marL="114300" indent="0">
              <a:buNone/>
            </a:pPr>
            <a:r>
              <a:rPr lang="en-US" dirty="0"/>
              <a:t>Discussions are not zoomed/recorded. However, you must complete the discussion exercise.</a:t>
            </a:r>
          </a:p>
        </p:txBody>
      </p:sp>
    </p:spTree>
    <p:extLst>
      <p:ext uri="{BB962C8B-B14F-4D97-AF65-F5344CB8AC3E}">
        <p14:creationId xmlns:p14="http://schemas.microsoft.com/office/powerpoint/2010/main" val="223114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Assignments and Grading</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r>
              <a:rPr lang="en-US" dirty="0"/>
              <a:t>(40%) Project Assignments</a:t>
            </a:r>
          </a:p>
          <a:p>
            <a:r>
              <a:rPr lang="en-US" dirty="0"/>
              <a:t>(20%) Weekly Quizzes</a:t>
            </a:r>
          </a:p>
          <a:p>
            <a:r>
              <a:rPr lang="en-US" dirty="0"/>
              <a:t>(15%) Lab Exercises</a:t>
            </a:r>
          </a:p>
          <a:p>
            <a:r>
              <a:rPr lang="en-US" dirty="0"/>
              <a:t>(25%) Final Project</a:t>
            </a:r>
          </a:p>
        </p:txBody>
      </p:sp>
    </p:spTree>
    <p:extLst>
      <p:ext uri="{BB962C8B-B14F-4D97-AF65-F5344CB8AC3E}">
        <p14:creationId xmlns:p14="http://schemas.microsoft.com/office/powerpoint/2010/main" val="3772963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(40%) Project Assignments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There are approximately 6 projects that are hands on with programming as it relates to the material. </a:t>
            </a:r>
          </a:p>
          <a:p>
            <a:pPr marL="285750" indent="-285750">
              <a:lnSpc>
                <a:spcPct val="100000"/>
              </a:lnSpc>
            </a:pPr>
            <a:r>
              <a:rPr lang="en-US" dirty="0"/>
              <a:t>You will be provided a “starter” project, but will require additions, modifications, or tasks to complete it. </a:t>
            </a:r>
          </a:p>
          <a:p>
            <a:pPr marL="285750" indent="-285750">
              <a:lnSpc>
                <a:spcPct val="100000"/>
              </a:lnSpc>
            </a:pPr>
            <a:r>
              <a:rPr lang="en-US" dirty="0"/>
              <a:t>Most projects come with some tests (but not all) to guide you. </a:t>
            </a:r>
          </a:p>
          <a:p>
            <a:pPr marL="285750" indent="-285750">
              <a:lnSpc>
                <a:spcPct val="100000"/>
              </a:lnSpc>
            </a:pPr>
            <a:r>
              <a:rPr lang="en-US" dirty="0"/>
              <a:t>You submit your projects to Gradescope which will run our auto-grader and apply additional private tests.</a:t>
            </a:r>
          </a:p>
          <a:p>
            <a:pPr marL="285750" indent="-285750">
              <a:lnSpc>
                <a:spcPct val="100000"/>
              </a:lnSpc>
            </a:pPr>
            <a:endParaRPr lang="en-US" dirty="0"/>
          </a:p>
          <a:p>
            <a:pPr marL="0" indent="0">
              <a:lnSpc>
                <a:spcPct val="100000"/>
              </a:lnSpc>
              <a:buNone/>
            </a:pPr>
            <a:r>
              <a:rPr lang="en-US" dirty="0"/>
              <a:t>You are allowed to work collaboratively on these projects and submit as a team.</a:t>
            </a:r>
          </a:p>
        </p:txBody>
      </p:sp>
    </p:spTree>
    <p:extLst>
      <p:ext uri="{BB962C8B-B14F-4D97-AF65-F5344CB8AC3E}">
        <p14:creationId xmlns:p14="http://schemas.microsoft.com/office/powerpoint/2010/main" val="77260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33"/>
            <a:lum/>
          </a:blip>
          <a:srcRect/>
          <a:stretch>
            <a:fillRect l="-18000" r="-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64FB-F2F3-C659-D933-4A80A7029FEE}"/>
              </a:ext>
            </a:extLst>
          </p:cNvPr>
          <p:cNvSpPr>
            <a:spLocks noGrp="1"/>
          </p:cNvSpPr>
          <p:nvPr>
            <p:ph type="title"/>
          </p:nvPr>
        </p:nvSpPr>
        <p:spPr>
          <a:xfrm>
            <a:off x="123691" y="2449953"/>
            <a:ext cx="2422954" cy="2446787"/>
          </a:xfrm>
          <a:solidFill>
            <a:schemeClr val="tx2"/>
          </a:solidFill>
          <a:effectLst>
            <a:softEdge rad="64799"/>
          </a:effectLst>
        </p:spPr>
        <p:txBody>
          <a:bodyPr>
            <a:normAutofit fontScale="90000"/>
          </a:bodyPr>
          <a:lstStyle/>
          <a:p>
            <a:r>
              <a:rPr lang="en-US" dirty="0">
                <a:solidFill>
                  <a:schemeClr val="accent1">
                    <a:lumMod val="50000"/>
                  </a:schemeClr>
                </a:solidFill>
              </a:rPr>
              <a:t>Welcome to COMPSCI 377 Operating Systems</a:t>
            </a:r>
          </a:p>
        </p:txBody>
      </p:sp>
    </p:spTree>
    <p:extLst>
      <p:ext uri="{BB962C8B-B14F-4D97-AF65-F5344CB8AC3E}">
        <p14:creationId xmlns:p14="http://schemas.microsoft.com/office/powerpoint/2010/main" val="3199676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(20%) Weekly Quizzes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Weekly quizzes will test your knowledge of the material. </a:t>
            </a:r>
          </a:p>
          <a:p>
            <a:pPr marL="285750" indent="-285750">
              <a:lnSpc>
                <a:spcPct val="100000"/>
              </a:lnSpc>
            </a:pPr>
            <a:r>
              <a:rPr lang="en-US" dirty="0"/>
              <a:t>There will a quiz most weeks.</a:t>
            </a:r>
          </a:p>
          <a:p>
            <a:pPr marL="285750" indent="-285750">
              <a:lnSpc>
                <a:spcPct val="100000"/>
              </a:lnSpc>
            </a:pPr>
            <a:r>
              <a:rPr lang="en-US" dirty="0"/>
              <a:t>They will be multiple choice, true/false, etc. </a:t>
            </a:r>
          </a:p>
          <a:p>
            <a:pPr marL="285750" indent="-285750">
              <a:lnSpc>
                <a:spcPct val="100000"/>
              </a:lnSpc>
            </a:pPr>
            <a:r>
              <a:rPr lang="en-US" dirty="0"/>
              <a:t>They will not be timed.</a:t>
            </a:r>
          </a:p>
          <a:p>
            <a:pPr marL="285750" indent="-285750">
              <a:lnSpc>
                <a:spcPct val="100000"/>
              </a:lnSpc>
            </a:pPr>
            <a:r>
              <a:rPr lang="en-US" dirty="0"/>
              <a:t>You may take them as many times as you need to until you achieve 100%.</a:t>
            </a:r>
          </a:p>
          <a:p>
            <a:pPr marL="285750" indent="-285750">
              <a:lnSpc>
                <a:spcPct val="100000"/>
              </a:lnSpc>
            </a:pPr>
            <a:r>
              <a:rPr lang="en-US" dirty="0"/>
              <a:t>They are available for about a week.</a:t>
            </a:r>
          </a:p>
        </p:txBody>
      </p:sp>
    </p:spTree>
    <p:extLst>
      <p:ext uri="{BB962C8B-B14F-4D97-AF65-F5344CB8AC3E}">
        <p14:creationId xmlns:p14="http://schemas.microsoft.com/office/powerpoint/2010/main" val="84624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(15%) Lab Exercises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A discussion exercise is a short activity that will focus on expanding your knowledge in a particular topic area. </a:t>
            </a:r>
          </a:p>
          <a:p>
            <a:pPr marL="285750" indent="-285750">
              <a:lnSpc>
                <a:spcPct val="100000"/>
              </a:lnSpc>
            </a:pPr>
            <a:r>
              <a:rPr lang="en-US" dirty="0"/>
              <a:t>They are often designed to provide guidance for an upcoming project or to enhance your understanding of the content for that week. </a:t>
            </a:r>
          </a:p>
          <a:p>
            <a:pPr marL="285750" indent="-285750">
              <a:lnSpc>
                <a:spcPct val="100000"/>
              </a:lnSpc>
            </a:pPr>
            <a:r>
              <a:rPr lang="en-US" dirty="0"/>
              <a:t>They are completed on Gradescope.</a:t>
            </a:r>
          </a:p>
          <a:p>
            <a:pPr marL="285750" indent="-285750">
              <a:lnSpc>
                <a:spcPct val="100000"/>
              </a:lnSpc>
            </a:pPr>
            <a:r>
              <a:rPr lang="en-US" dirty="0"/>
              <a:t>They are graded both automatically and manually.</a:t>
            </a:r>
          </a:p>
        </p:txBody>
      </p:sp>
    </p:spTree>
    <p:extLst>
      <p:ext uri="{BB962C8B-B14F-4D97-AF65-F5344CB8AC3E}">
        <p14:creationId xmlns:p14="http://schemas.microsoft.com/office/powerpoint/2010/main" val="111455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(20%) Final Project</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noAutofit/>
          </a:bodyPr>
          <a:lstStyle/>
          <a:p>
            <a:pPr marL="0" indent="0">
              <a:lnSpc>
                <a:spcPct val="100000"/>
              </a:lnSpc>
              <a:buNone/>
            </a:pPr>
            <a:r>
              <a:rPr lang="en-US" sz="2600" b="0" i="0" u="none" strike="noStrike" dirty="0">
                <a:solidFill>
                  <a:srgbClr val="1C1E21"/>
                </a:solidFill>
                <a:effectLst/>
                <a:latin typeface="system-ui"/>
              </a:rPr>
              <a:t>Towards the end of the semester, you will complete a final project. </a:t>
            </a:r>
          </a:p>
          <a:p>
            <a:pPr marL="0" indent="0">
              <a:lnSpc>
                <a:spcPct val="100000"/>
              </a:lnSpc>
              <a:buNone/>
            </a:pPr>
            <a:endParaRPr lang="en-US" sz="2600" dirty="0">
              <a:solidFill>
                <a:srgbClr val="1C1E21"/>
              </a:solidFill>
              <a:latin typeface="system-ui"/>
            </a:endParaRPr>
          </a:p>
          <a:p>
            <a:pPr marL="0" indent="0">
              <a:lnSpc>
                <a:spcPct val="100000"/>
              </a:lnSpc>
              <a:buNone/>
            </a:pPr>
            <a:r>
              <a:rPr lang="en-US" sz="2600" b="0" i="0" u="none" strike="noStrike" dirty="0">
                <a:solidFill>
                  <a:srgbClr val="1C1E21"/>
                </a:solidFill>
                <a:effectLst/>
                <a:latin typeface="system-ui"/>
              </a:rPr>
              <a:t>You will work collaboratively in groups of 4 members to design and implement a programming project. </a:t>
            </a:r>
          </a:p>
          <a:p>
            <a:pPr marL="0" indent="0">
              <a:lnSpc>
                <a:spcPct val="100000"/>
              </a:lnSpc>
              <a:buNone/>
            </a:pPr>
            <a:endParaRPr lang="en-US" sz="2600" dirty="0">
              <a:solidFill>
                <a:srgbClr val="1C1E21"/>
              </a:solidFill>
              <a:latin typeface="system-ui"/>
            </a:endParaRPr>
          </a:p>
          <a:p>
            <a:pPr marL="0" indent="0">
              <a:lnSpc>
                <a:spcPct val="100000"/>
              </a:lnSpc>
              <a:buNone/>
            </a:pPr>
            <a:r>
              <a:rPr lang="en-US" sz="2600" b="0" i="0" u="none" strike="noStrike" dirty="0">
                <a:solidFill>
                  <a:srgbClr val="1C1E21"/>
                </a:solidFill>
                <a:effectLst/>
                <a:latin typeface="system-ui"/>
              </a:rPr>
              <a:t>You will produce your own idea for the project and complete it by the end of the semester.</a:t>
            </a:r>
            <a:endParaRPr lang="en-US" sz="2600" dirty="0"/>
          </a:p>
        </p:txBody>
      </p:sp>
    </p:spTree>
    <p:extLst>
      <p:ext uri="{BB962C8B-B14F-4D97-AF65-F5344CB8AC3E}">
        <p14:creationId xmlns:p14="http://schemas.microsoft.com/office/powerpoint/2010/main" val="3471699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Office Hours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normAutofit lnSpcReduction="10000"/>
          </a:bodyPr>
          <a:lstStyle/>
          <a:p>
            <a:pPr marL="285750" indent="-285750">
              <a:lnSpc>
                <a:spcPct val="100000"/>
              </a:lnSpc>
            </a:pPr>
            <a:r>
              <a:rPr lang="en-US" dirty="0"/>
              <a:t>Office hours are times when we provide real-time access to the instructor, TAs, and UCAs. </a:t>
            </a:r>
            <a:br>
              <a:rPr lang="en-US" dirty="0"/>
            </a:br>
            <a:endParaRPr lang="en-US" dirty="0"/>
          </a:p>
          <a:p>
            <a:pPr marL="285750" indent="-285750">
              <a:lnSpc>
                <a:spcPct val="100000"/>
              </a:lnSpc>
            </a:pPr>
            <a:r>
              <a:rPr lang="en-US" dirty="0"/>
              <a:t>You do not need an appointment to attend office hours, attendance is optional, and all questions you have about the course are welcome. </a:t>
            </a:r>
            <a:br>
              <a:rPr lang="en-US" dirty="0"/>
            </a:br>
            <a:endParaRPr lang="en-US" dirty="0"/>
          </a:p>
          <a:p>
            <a:pPr marL="285750" indent="-285750">
              <a:lnSpc>
                <a:spcPct val="100000"/>
              </a:lnSpc>
            </a:pPr>
            <a:r>
              <a:rPr lang="en-US" dirty="0"/>
              <a:t>These sessions will be held at several different times during the week. </a:t>
            </a:r>
            <a:br>
              <a:rPr lang="en-US" dirty="0"/>
            </a:br>
            <a:endParaRPr lang="en-US" dirty="0"/>
          </a:p>
          <a:p>
            <a:pPr marL="285750" indent="-285750">
              <a:lnSpc>
                <a:spcPct val="100000"/>
              </a:lnSpc>
            </a:pPr>
            <a:r>
              <a:rPr lang="en-US" dirty="0"/>
              <a:t>Office hours will be posted on the course website as soon as we are able to schedule them.</a:t>
            </a:r>
            <a:br>
              <a:rPr lang="en-US" dirty="0"/>
            </a:br>
            <a:endParaRPr lang="en-US" dirty="0"/>
          </a:p>
          <a:p>
            <a:pPr marL="285750" indent="-285750">
              <a:lnSpc>
                <a:spcPct val="100000"/>
              </a:lnSpc>
            </a:pPr>
            <a:r>
              <a:rPr lang="en-US" dirty="0"/>
              <a:t>Office hours will be both in-person and on Zoom</a:t>
            </a:r>
          </a:p>
        </p:txBody>
      </p:sp>
    </p:spTree>
    <p:extLst>
      <p:ext uri="{BB962C8B-B14F-4D97-AF65-F5344CB8AC3E}">
        <p14:creationId xmlns:p14="http://schemas.microsoft.com/office/powerpoint/2010/main" val="155008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Accommodations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normAutofit lnSpcReduction="10000"/>
          </a:bodyPr>
          <a:lstStyle/>
          <a:p>
            <a:pPr marL="285750" indent="-285750">
              <a:lnSpc>
                <a:spcPct val="100000"/>
              </a:lnSpc>
            </a:pPr>
            <a:r>
              <a:rPr lang="en-US" dirty="0"/>
              <a:t>The University of Massachusetts Amherst is committed to providing an equal educational opportunity for all students. </a:t>
            </a:r>
            <a:br>
              <a:rPr lang="en-US" dirty="0"/>
            </a:br>
            <a:endParaRPr lang="en-US" dirty="0"/>
          </a:p>
          <a:p>
            <a:pPr marL="285750" indent="-285750">
              <a:lnSpc>
                <a:spcPct val="100000"/>
              </a:lnSpc>
            </a:pPr>
            <a:r>
              <a:rPr lang="en-US" dirty="0"/>
              <a:t>If you have a documented physical, psychological, or learning disability on file with Disability Services (DS), you may be eligible for reasonable academic accommodations to help you succeed in this course. </a:t>
            </a:r>
            <a:br>
              <a:rPr lang="en-US" dirty="0"/>
            </a:br>
            <a:endParaRPr lang="en-US" dirty="0"/>
          </a:p>
          <a:p>
            <a:pPr marL="285750" indent="-285750">
              <a:lnSpc>
                <a:spcPct val="100000"/>
              </a:lnSpc>
            </a:pPr>
            <a:r>
              <a:rPr lang="en-US" dirty="0"/>
              <a:t>If you have a documented disability that requires an accommodation, please notify me as soon as possible so that we may make appropriate arrangements. </a:t>
            </a:r>
            <a:br>
              <a:rPr lang="en-US" dirty="0"/>
            </a:br>
            <a:endParaRPr lang="en-US" dirty="0"/>
          </a:p>
          <a:p>
            <a:pPr marL="285750" indent="-285750">
              <a:lnSpc>
                <a:spcPct val="100000"/>
              </a:lnSpc>
            </a:pPr>
            <a:r>
              <a:rPr lang="en-US" dirty="0"/>
              <a:t>For further information, please visit Disability Services (</a:t>
            </a:r>
            <a:r>
              <a:rPr lang="en-US" dirty="0">
                <a:hlinkClick r:id="rId2"/>
              </a:rPr>
              <a:t>https://</a:t>
            </a:r>
            <a:r>
              <a:rPr lang="en-US" dirty="0" err="1">
                <a:hlinkClick r:id="rId2"/>
              </a:rPr>
              <a:t>www.umass.edu</a:t>
            </a:r>
            <a:r>
              <a:rPr lang="en-US" dirty="0">
                <a:hlinkClick r:id="rId2"/>
              </a:rPr>
              <a:t>/disability/</a:t>
            </a:r>
            <a:r>
              <a:rPr lang="en-US" dirty="0"/>
              <a:t>).</a:t>
            </a:r>
          </a:p>
        </p:txBody>
      </p:sp>
    </p:spTree>
    <p:extLst>
      <p:ext uri="{BB962C8B-B14F-4D97-AF65-F5344CB8AC3E}">
        <p14:creationId xmlns:p14="http://schemas.microsoft.com/office/powerpoint/2010/main" val="12085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Academic Honesty</a:t>
            </a:r>
            <a:endParaRPr dirty="0"/>
          </a:p>
        </p:txBody>
      </p:sp>
      <p:sp>
        <p:nvSpPr>
          <p:cNvPr id="152" name="Google Shape;152;p2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0" dirty="0"/>
              <a:t>Although you are allowed to collaborate on everything in this course, you must still adhere to the academic honesty policies of the university.</a:t>
            </a:r>
          </a:p>
          <a:p>
            <a:pPr marL="0" lvl="0" indent="0" algn="l" rtl="0">
              <a:spcBef>
                <a:spcPts val="0"/>
              </a:spcBef>
              <a:spcAft>
                <a:spcPts val="0"/>
              </a:spcAft>
              <a:buNone/>
            </a:pPr>
            <a:endParaRPr lang="en-US" b="0" dirty="0"/>
          </a:p>
          <a:p>
            <a:pPr marL="285750" indent="-285750"/>
            <a:r>
              <a:rPr lang="en-US" b="0" dirty="0"/>
              <a:t>You may not steal other student’s work.</a:t>
            </a:r>
          </a:p>
          <a:p>
            <a:pPr marL="285750" indent="-285750"/>
            <a:r>
              <a:rPr lang="en-US" b="0" dirty="0"/>
              <a:t>You must participate in the collaboration.</a:t>
            </a:r>
          </a:p>
          <a:p>
            <a:pPr marL="285750" indent="-285750"/>
            <a:r>
              <a:rPr lang="en-US" b="0" dirty="0"/>
              <a:t>You may not force or coerce anyone to give you the answer.</a:t>
            </a:r>
          </a:p>
          <a:p>
            <a:pPr marL="285750" indent="-285750"/>
            <a:endParaRPr lang="en-US" b="0" dirty="0"/>
          </a:p>
          <a:p>
            <a:pPr marL="0" indent="0">
              <a:buNone/>
            </a:pPr>
            <a:r>
              <a:rPr lang="en-US" b="0" dirty="0"/>
              <a:t>The goal is for you to learn. The hope is this collaborative environment will allow you to experiment more freely with assignments without the pressure.</a:t>
            </a:r>
            <a:endParaRPr b="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Syllabus</a:t>
            </a:r>
            <a:endParaRPr/>
          </a:p>
        </p:txBody>
      </p:sp>
      <p:sp>
        <p:nvSpPr>
          <p:cNvPr id="138" name="Google Shape;138;p22"/>
          <p:cNvSpPr txBox="1">
            <a:spLocks noGrp="1"/>
          </p:cNvSpPr>
          <p:nvPr>
            <p:ph type="body" idx="1"/>
          </p:nvPr>
        </p:nvSpPr>
        <p:spPr>
          <a:xfrm>
            <a:off x="311700" y="804574"/>
            <a:ext cx="3723493" cy="39366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dirty="0"/>
              <a:t>The </a:t>
            </a:r>
            <a:r>
              <a:rPr lang="en" dirty="0"/>
              <a:t>syllabus</a:t>
            </a:r>
            <a:r>
              <a:rPr lang="en" b="0" dirty="0"/>
              <a:t> is the primary resource for all details regarding the course</a:t>
            </a:r>
            <a:endParaRPr b="0" dirty="0"/>
          </a:p>
          <a:p>
            <a:pPr marL="0" lvl="0" indent="0" algn="l" rtl="0">
              <a:spcBef>
                <a:spcPts val="1200"/>
              </a:spcBef>
              <a:spcAft>
                <a:spcPts val="0"/>
              </a:spcAft>
              <a:buNone/>
            </a:pPr>
            <a:r>
              <a:rPr lang="en" b="0" dirty="0"/>
              <a:t>You should consult the syllabus for all aspects of the course</a:t>
            </a:r>
            <a:endParaRPr b="0" dirty="0"/>
          </a:p>
          <a:p>
            <a:pPr marL="0" lvl="0" indent="0" algn="l" rtl="0">
              <a:spcBef>
                <a:spcPts val="1200"/>
              </a:spcBef>
              <a:spcAft>
                <a:spcPts val="1200"/>
              </a:spcAft>
              <a:buNone/>
            </a:pPr>
            <a:r>
              <a:rPr lang="en" b="0" dirty="0"/>
              <a:t>There may be circumstances where the syllabus needs to be updated, so always visit the syllabus online to ensure you are reading the most updated information</a:t>
            </a:r>
          </a:p>
          <a:p>
            <a:pPr marL="0" lvl="0" indent="0" algn="l" rtl="0">
              <a:spcBef>
                <a:spcPts val="1200"/>
              </a:spcBef>
              <a:spcAft>
                <a:spcPts val="1200"/>
              </a:spcAft>
              <a:buNone/>
            </a:pPr>
            <a:endParaRPr b="0" dirty="0"/>
          </a:p>
        </p:txBody>
      </p:sp>
      <p:pic>
        <p:nvPicPr>
          <p:cNvPr id="2" name="Picture 1">
            <a:extLst>
              <a:ext uri="{FF2B5EF4-FFF2-40B4-BE49-F238E27FC236}">
                <a16:creationId xmlns:a16="http://schemas.microsoft.com/office/drawing/2014/main" id="{FC3E9763-76D3-0B30-1765-8B38BA4CED0C}"/>
              </a:ext>
            </a:extLst>
          </p:cNvPr>
          <p:cNvPicPr>
            <a:picLocks noChangeAspect="1"/>
          </p:cNvPicPr>
          <p:nvPr/>
        </p:nvPicPr>
        <p:blipFill>
          <a:blip r:embed="rId3"/>
          <a:stretch>
            <a:fillRect/>
          </a:stretch>
        </p:blipFill>
        <p:spPr>
          <a:xfrm>
            <a:off x="4035193" y="402287"/>
            <a:ext cx="4946283" cy="43389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C586-8F1C-26AF-D75B-F4944D47C32D}"/>
              </a:ext>
            </a:extLst>
          </p:cNvPr>
          <p:cNvSpPr>
            <a:spLocks noGrp="1"/>
          </p:cNvSpPr>
          <p:nvPr>
            <p:ph type="title"/>
          </p:nvPr>
        </p:nvSpPr>
        <p:spPr/>
        <p:txBody>
          <a:bodyPr>
            <a:normAutofit fontScale="90000"/>
          </a:bodyPr>
          <a:lstStyle/>
          <a:p>
            <a:r>
              <a:rPr lang="en-US" dirty="0"/>
              <a:t>Website</a:t>
            </a:r>
          </a:p>
        </p:txBody>
      </p:sp>
      <p:sp>
        <p:nvSpPr>
          <p:cNvPr id="3" name="Text Placeholder 2">
            <a:extLst>
              <a:ext uri="{FF2B5EF4-FFF2-40B4-BE49-F238E27FC236}">
                <a16:creationId xmlns:a16="http://schemas.microsoft.com/office/drawing/2014/main" id="{3071FDBE-B183-4398-DB24-0D3561FFFB7B}"/>
              </a:ext>
            </a:extLst>
          </p:cNvPr>
          <p:cNvSpPr>
            <a:spLocks noGrp="1"/>
          </p:cNvSpPr>
          <p:nvPr>
            <p:ph type="body" idx="1"/>
          </p:nvPr>
        </p:nvSpPr>
        <p:spPr>
          <a:xfrm>
            <a:off x="311701" y="804575"/>
            <a:ext cx="2088600" cy="3858600"/>
          </a:xfrm>
        </p:spPr>
        <p:txBody>
          <a:bodyPr/>
          <a:lstStyle/>
          <a:p>
            <a:pPr marL="114300" indent="0">
              <a:buNone/>
            </a:pPr>
            <a:r>
              <a:rPr lang="en-US" dirty="0"/>
              <a:t>Let’s take a look at the website to get a better idea of what this all looks like.</a:t>
            </a:r>
          </a:p>
        </p:txBody>
      </p:sp>
      <p:pic>
        <p:nvPicPr>
          <p:cNvPr id="4" name="Picture 3">
            <a:extLst>
              <a:ext uri="{FF2B5EF4-FFF2-40B4-BE49-F238E27FC236}">
                <a16:creationId xmlns:a16="http://schemas.microsoft.com/office/drawing/2014/main" id="{F4872141-0929-6446-0585-9AE18C4AEC4C}"/>
              </a:ext>
            </a:extLst>
          </p:cNvPr>
          <p:cNvPicPr>
            <a:picLocks noChangeAspect="1"/>
          </p:cNvPicPr>
          <p:nvPr/>
        </p:nvPicPr>
        <p:blipFill>
          <a:blip r:embed="rId2"/>
          <a:stretch>
            <a:fillRect/>
          </a:stretch>
        </p:blipFill>
        <p:spPr>
          <a:xfrm>
            <a:off x="2770895" y="767386"/>
            <a:ext cx="5842426" cy="3608727"/>
          </a:xfrm>
          <a:prstGeom prst="rect">
            <a:avLst/>
          </a:prstGeom>
        </p:spPr>
      </p:pic>
    </p:spTree>
    <p:extLst>
      <p:ext uri="{BB962C8B-B14F-4D97-AF65-F5344CB8AC3E}">
        <p14:creationId xmlns:p14="http://schemas.microsoft.com/office/powerpoint/2010/main" val="347967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3144-1E0D-880F-7D6F-77BF23D57E9E}"/>
              </a:ext>
            </a:extLst>
          </p:cNvPr>
          <p:cNvSpPr>
            <a:spLocks noGrp="1"/>
          </p:cNvSpPr>
          <p:nvPr>
            <p:ph type="title"/>
          </p:nvPr>
        </p:nvSpPr>
        <p:spPr/>
        <p:txBody>
          <a:bodyPr>
            <a:normAutofit fontScale="90000"/>
          </a:bodyPr>
          <a:lstStyle/>
          <a:p>
            <a:r>
              <a:rPr lang="en-US" dirty="0"/>
              <a:t>VSCode + Edlab</a:t>
            </a:r>
          </a:p>
        </p:txBody>
      </p:sp>
      <p:sp>
        <p:nvSpPr>
          <p:cNvPr id="3" name="Text Placeholder 2">
            <a:extLst>
              <a:ext uri="{FF2B5EF4-FFF2-40B4-BE49-F238E27FC236}">
                <a16:creationId xmlns:a16="http://schemas.microsoft.com/office/drawing/2014/main" id="{45B7243E-BA38-FCCC-2427-C105C2CE3396}"/>
              </a:ext>
            </a:extLst>
          </p:cNvPr>
          <p:cNvSpPr>
            <a:spLocks noGrp="1"/>
          </p:cNvSpPr>
          <p:nvPr>
            <p:ph type="body" idx="1"/>
          </p:nvPr>
        </p:nvSpPr>
        <p:spPr/>
        <p:txBody>
          <a:bodyPr/>
          <a:lstStyle/>
          <a:p>
            <a:pPr marL="114300" indent="0">
              <a:buNone/>
            </a:pPr>
            <a:r>
              <a:rPr lang="en-US" dirty="0"/>
              <a:t>Connecting to the Edlab remotely using VSCode.</a:t>
            </a:r>
          </a:p>
          <a:p>
            <a:pPr marL="114300" indent="0">
              <a:buNone/>
            </a:pPr>
            <a:endParaRPr lang="en-US" dirty="0"/>
          </a:p>
          <a:p>
            <a:pPr marL="114300" indent="0">
              <a:buNone/>
            </a:pPr>
            <a:r>
              <a:rPr lang="en-US" dirty="0"/>
              <a:t>How does it work?</a:t>
            </a:r>
          </a:p>
        </p:txBody>
      </p:sp>
      <p:pic>
        <p:nvPicPr>
          <p:cNvPr id="1026" name="Picture 2">
            <a:extLst>
              <a:ext uri="{FF2B5EF4-FFF2-40B4-BE49-F238E27FC236}">
                <a16:creationId xmlns:a16="http://schemas.microsoft.com/office/drawing/2014/main" id="{D9EDFF95-0E10-C3CA-0C1A-8B99A452E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10393"/>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98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8245929" y="4923925"/>
            <a:ext cx="666900" cy="194100"/>
          </a:xfrm>
          <a:prstGeom prst="rect">
            <a:avLst/>
          </a:prstGeom>
          <a:noFill/>
          <a:ln>
            <a:noFill/>
          </a:ln>
        </p:spPr>
        <p:txBody>
          <a:bodyPr spcFirstLastPara="1" wrap="square" lIns="32750" tIns="32750" rIns="32750" bIns="32750" anchor="ctr" anchorCtr="0">
            <a:noAutofit/>
          </a:bodyPr>
          <a:lstStyle/>
          <a:p>
            <a:pPr marL="38100" marR="38100" lvl="0" indent="0" algn="ctr" rtl="0">
              <a:lnSpc>
                <a:spcPct val="100000"/>
              </a:lnSpc>
              <a:spcBef>
                <a:spcPts val="0"/>
              </a:spcBef>
              <a:spcAft>
                <a:spcPts val="0"/>
              </a:spcAft>
              <a:buClr>
                <a:srgbClr val="FFFFFF"/>
              </a:buClr>
              <a:buSzPts val="800"/>
              <a:buFont typeface="Calibri"/>
              <a:buNone/>
            </a:pPr>
            <a:r>
              <a:rPr lang="en" sz="800" b="0" i="0" u="none" strike="noStrike" cap="none">
                <a:solidFill>
                  <a:srgbClr val="FFFFFF"/>
                </a:solidFill>
                <a:latin typeface="Calibri"/>
                <a:ea typeface="Calibri"/>
                <a:cs typeface="Calibri"/>
                <a:sym typeface="Calibri"/>
              </a:rPr>
              <a:t>11</a:t>
            </a:r>
            <a:endParaRPr sz="900"/>
          </a:p>
        </p:txBody>
      </p:sp>
      <p:sp>
        <p:nvSpPr>
          <p:cNvPr id="158" name="Google Shape;158;p25"/>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What’s An OS?</a:t>
            </a:r>
            <a:endParaRPr/>
          </a:p>
        </p:txBody>
      </p:sp>
      <p:sp>
        <p:nvSpPr>
          <p:cNvPr id="159" name="Google Shape;159;p25"/>
          <p:cNvSpPr txBox="1">
            <a:spLocks noGrp="1"/>
          </p:cNvSpPr>
          <p:nvPr>
            <p:ph type="body" idx="1"/>
          </p:nvPr>
        </p:nvSpPr>
        <p:spPr>
          <a:xfrm>
            <a:off x="311700" y="1152475"/>
            <a:ext cx="8073300" cy="3416400"/>
          </a:xfrm>
          <a:prstGeom prst="rect">
            <a:avLst/>
          </a:prstGeom>
          <a:noFill/>
          <a:ln>
            <a:noFill/>
          </a:ln>
        </p:spPr>
        <p:txBody>
          <a:bodyPr spcFirstLastPara="1" wrap="square" lIns="32750" tIns="32750" rIns="32750" bIns="32750" anchor="ctr" anchorCtr="0">
            <a:normAutofit/>
          </a:bodyPr>
          <a:lstStyle/>
          <a:p>
            <a:pPr marL="0" lvl="0" indent="0" algn="l" rtl="0">
              <a:lnSpc>
                <a:spcPct val="100000"/>
              </a:lnSpc>
              <a:spcBef>
                <a:spcPts val="2300"/>
              </a:spcBef>
              <a:spcAft>
                <a:spcPts val="0"/>
              </a:spcAft>
              <a:buNone/>
            </a:pPr>
            <a:r>
              <a:rPr lang="en" sz="2000" b="0"/>
              <a:t>Interface between the user and the machine architecture.</a:t>
            </a:r>
            <a:endParaRPr sz="900" b="0"/>
          </a:p>
          <a:p>
            <a:pPr marL="0" lvl="0" indent="0" algn="l" rtl="0">
              <a:lnSpc>
                <a:spcPct val="100000"/>
              </a:lnSpc>
              <a:spcBef>
                <a:spcPts val="2300"/>
              </a:spcBef>
              <a:spcAft>
                <a:spcPts val="0"/>
              </a:spcAft>
              <a:buNone/>
            </a:pPr>
            <a:r>
              <a:rPr lang="en" sz="2000" b="0"/>
              <a:t>Implements a virtual machine that is</a:t>
            </a:r>
            <a:r>
              <a:rPr lang="en" sz="900" b="0"/>
              <a:t> </a:t>
            </a:r>
            <a:r>
              <a:rPr lang="en" sz="2000" b="0"/>
              <a:t>(hopefully) easier to program than raw hardware.</a:t>
            </a:r>
            <a:endParaRPr sz="900" b="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33BB-A57A-AA83-41AE-864B453E85A2}"/>
              </a:ext>
            </a:extLst>
          </p:cNvPr>
          <p:cNvSpPr>
            <a:spLocks noGrp="1"/>
          </p:cNvSpPr>
          <p:nvPr>
            <p:ph type="title"/>
          </p:nvPr>
        </p:nvSpPr>
        <p:spPr/>
        <p:txBody>
          <a:bodyPr>
            <a:normAutofit fontScale="90000"/>
          </a:bodyPr>
          <a:lstStyle/>
          <a:p>
            <a:r>
              <a:rPr lang="en-US" dirty="0"/>
              <a:t>Statement of Inclusivity</a:t>
            </a:r>
          </a:p>
        </p:txBody>
      </p:sp>
      <p:sp>
        <p:nvSpPr>
          <p:cNvPr id="3" name="Content Placeholder 2">
            <a:extLst>
              <a:ext uri="{FF2B5EF4-FFF2-40B4-BE49-F238E27FC236}">
                <a16:creationId xmlns:a16="http://schemas.microsoft.com/office/drawing/2014/main" id="{75213057-A5B8-B81C-3B0C-6665740AB932}"/>
              </a:ext>
            </a:extLst>
          </p:cNvPr>
          <p:cNvSpPr>
            <a:spLocks noGrp="1"/>
          </p:cNvSpPr>
          <p:nvPr>
            <p:ph idx="1"/>
          </p:nvPr>
        </p:nvSpPr>
        <p:spPr/>
        <p:txBody>
          <a:bodyPr/>
          <a:lstStyle/>
          <a:p>
            <a:pPr marL="0" indent="0">
              <a:lnSpc>
                <a:spcPct val="100000"/>
              </a:lnSpc>
              <a:buNone/>
            </a:pPr>
            <a:r>
              <a:rPr lang="en-US" dirty="0"/>
              <a:t>The staff for this course support the UMass commitment to diversity, and welcome individuals regardless of age, background, citizenship, disability, sex, education, ethnicity, family status, gender, gender identity, geographical origin, language, military experience, political views, race, religion, sexual orientation, socioeconomic status, and work experience. In this course, each voice in the classroom has something of value to contribute. Please take care to respect the different experiences, beliefs and values expressed by students and staff involved in this course.</a:t>
            </a:r>
          </a:p>
        </p:txBody>
      </p:sp>
    </p:spTree>
    <p:extLst>
      <p:ext uri="{BB962C8B-B14F-4D97-AF65-F5344CB8AC3E}">
        <p14:creationId xmlns:p14="http://schemas.microsoft.com/office/powerpoint/2010/main" val="1225603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8245929" y="4923925"/>
            <a:ext cx="666900" cy="194100"/>
          </a:xfrm>
          <a:prstGeom prst="rect">
            <a:avLst/>
          </a:prstGeom>
          <a:noFill/>
          <a:ln>
            <a:noFill/>
          </a:ln>
        </p:spPr>
        <p:txBody>
          <a:bodyPr spcFirstLastPara="1" wrap="square" lIns="32750" tIns="32750" rIns="32750" bIns="32750" anchor="ctr" anchorCtr="0">
            <a:noAutofit/>
          </a:bodyPr>
          <a:lstStyle/>
          <a:p>
            <a:pPr marL="38100" marR="38100" lvl="0" indent="0" algn="ctr" rtl="0">
              <a:lnSpc>
                <a:spcPct val="100000"/>
              </a:lnSpc>
              <a:spcBef>
                <a:spcPts val="0"/>
              </a:spcBef>
              <a:spcAft>
                <a:spcPts val="0"/>
              </a:spcAft>
              <a:buClr>
                <a:srgbClr val="FFFFFF"/>
              </a:buClr>
              <a:buSzPts val="800"/>
              <a:buFont typeface="Calibri"/>
              <a:buNone/>
            </a:pPr>
            <a:r>
              <a:rPr lang="en" sz="800" b="0" i="0" u="none" strike="noStrike" cap="none">
                <a:solidFill>
                  <a:srgbClr val="FFFFFF"/>
                </a:solidFill>
                <a:latin typeface="Calibri"/>
                <a:ea typeface="Calibri"/>
                <a:cs typeface="Calibri"/>
                <a:sym typeface="Calibri"/>
              </a:rPr>
              <a:t>13</a:t>
            </a:r>
            <a:endParaRPr sz="900"/>
          </a:p>
        </p:txBody>
      </p:sp>
      <p:sp>
        <p:nvSpPr>
          <p:cNvPr id="165" name="Google Shape;165;p26"/>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OS</a:t>
            </a:r>
            <a:endParaRPr/>
          </a:p>
        </p:txBody>
      </p:sp>
      <p:sp>
        <p:nvSpPr>
          <p:cNvPr id="166" name="Google Shape;166;p26"/>
          <p:cNvSpPr txBox="1">
            <a:spLocks noGrp="1"/>
          </p:cNvSpPr>
          <p:nvPr>
            <p:ph type="body" idx="1"/>
          </p:nvPr>
        </p:nvSpPr>
        <p:spPr>
          <a:xfrm>
            <a:off x="311700" y="1152475"/>
            <a:ext cx="4649400" cy="34164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None/>
            </a:pPr>
            <a:r>
              <a:rPr lang="en" b="0"/>
              <a:t>Interface between user and architecture: Hides architectural details</a:t>
            </a:r>
            <a:endParaRPr b="0"/>
          </a:p>
          <a:p>
            <a:pPr marL="0" lvl="0" indent="0" algn="l" rtl="0">
              <a:spcBef>
                <a:spcPts val="1200"/>
              </a:spcBef>
              <a:spcAft>
                <a:spcPts val="0"/>
              </a:spcAft>
              <a:buNone/>
            </a:pPr>
            <a:r>
              <a:rPr lang="en" b="0"/>
              <a:t>Implements virtual machine: Easier to program than raw hardware</a:t>
            </a:r>
            <a:endParaRPr b="0"/>
          </a:p>
          <a:p>
            <a:pPr marL="0" lvl="0" indent="0" algn="l" rtl="0">
              <a:spcBef>
                <a:spcPts val="1200"/>
              </a:spcBef>
              <a:spcAft>
                <a:spcPts val="0"/>
              </a:spcAft>
              <a:buNone/>
            </a:pPr>
            <a:r>
              <a:rPr lang="en" b="0"/>
              <a:t>Illusionist Bigger, faster, reliable</a:t>
            </a:r>
            <a:endParaRPr b="0"/>
          </a:p>
          <a:p>
            <a:pPr marL="0" lvl="0" indent="0" algn="l" rtl="0">
              <a:spcBef>
                <a:spcPts val="1200"/>
              </a:spcBef>
              <a:spcAft>
                <a:spcPts val="1200"/>
              </a:spcAft>
              <a:buNone/>
            </a:pPr>
            <a:r>
              <a:rPr lang="en" b="0"/>
              <a:t>Government: Divides resources, “Taxes” = overhead</a:t>
            </a:r>
            <a:endParaRPr b="0"/>
          </a:p>
        </p:txBody>
      </p:sp>
      <p:cxnSp>
        <p:nvCxnSpPr>
          <p:cNvPr id="167" name="Google Shape;167;p26"/>
          <p:cNvCxnSpPr/>
          <p:nvPr/>
        </p:nvCxnSpPr>
        <p:spPr>
          <a:xfrm>
            <a:off x="7102773" y="1505496"/>
            <a:ext cx="0" cy="928200"/>
          </a:xfrm>
          <a:prstGeom prst="straightConnector1">
            <a:avLst/>
          </a:prstGeom>
          <a:noFill/>
          <a:ln w="25400" cap="flat" cmpd="sng">
            <a:solidFill>
              <a:srgbClr val="000000"/>
            </a:solidFill>
            <a:prstDash val="solid"/>
            <a:miter lim="400000"/>
            <a:headEnd type="none" w="sm" len="sm"/>
            <a:tailEnd type="triangle" w="med" len="med"/>
          </a:ln>
        </p:spPr>
      </p:cxnSp>
      <p:cxnSp>
        <p:nvCxnSpPr>
          <p:cNvPr id="168" name="Google Shape;168;p26"/>
          <p:cNvCxnSpPr/>
          <p:nvPr/>
        </p:nvCxnSpPr>
        <p:spPr>
          <a:xfrm flipH="1">
            <a:off x="7099773" y="2490011"/>
            <a:ext cx="3000" cy="1174500"/>
          </a:xfrm>
          <a:prstGeom prst="straightConnector1">
            <a:avLst/>
          </a:prstGeom>
          <a:noFill/>
          <a:ln w="25400" cap="flat" cmpd="sng">
            <a:solidFill>
              <a:srgbClr val="000000"/>
            </a:solidFill>
            <a:prstDash val="solid"/>
            <a:miter lim="400000"/>
            <a:headEnd type="none" w="sm" len="sm"/>
            <a:tailEnd type="triangle" w="med" len="med"/>
          </a:ln>
        </p:spPr>
      </p:cxnSp>
      <p:sp>
        <p:nvSpPr>
          <p:cNvPr id="169" name="Google Shape;169;p26"/>
          <p:cNvSpPr txBox="1"/>
          <p:nvPr/>
        </p:nvSpPr>
        <p:spPr>
          <a:xfrm>
            <a:off x="5388273" y="1152471"/>
            <a:ext cx="3524400" cy="3483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User-level Applications</a:t>
            </a:r>
            <a:endParaRPr sz="900"/>
          </a:p>
        </p:txBody>
      </p:sp>
      <p:sp>
        <p:nvSpPr>
          <p:cNvPr id="170" name="Google Shape;170;p26"/>
          <p:cNvSpPr txBox="1"/>
          <p:nvPr/>
        </p:nvSpPr>
        <p:spPr>
          <a:xfrm>
            <a:off x="5388273" y="2438346"/>
            <a:ext cx="3524400" cy="348300"/>
          </a:xfrm>
          <a:prstGeom prst="rect">
            <a:avLst/>
          </a:prstGeom>
          <a:solidFill>
            <a:srgbClr val="00E6B7"/>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Operating System</a:t>
            </a:r>
            <a:endParaRPr sz="900"/>
          </a:p>
        </p:txBody>
      </p:sp>
      <p:sp>
        <p:nvSpPr>
          <p:cNvPr id="171" name="Google Shape;171;p26"/>
          <p:cNvSpPr txBox="1"/>
          <p:nvPr/>
        </p:nvSpPr>
        <p:spPr>
          <a:xfrm>
            <a:off x="5388273" y="3724221"/>
            <a:ext cx="3524400" cy="3483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Hardware</a:t>
            </a:r>
            <a:endParaRPr sz="900"/>
          </a:p>
        </p:txBody>
      </p:sp>
      <p:sp>
        <p:nvSpPr>
          <p:cNvPr id="172" name="Google Shape;172;p26"/>
          <p:cNvSpPr txBox="1"/>
          <p:nvPr/>
        </p:nvSpPr>
        <p:spPr>
          <a:xfrm>
            <a:off x="5925001" y="1815500"/>
            <a:ext cx="2403300" cy="308100"/>
          </a:xfrm>
          <a:prstGeom prst="rect">
            <a:avLst/>
          </a:prstGeom>
          <a:solidFill>
            <a:srgbClr val="FFFFF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Palatino Linotype"/>
              <a:buNone/>
            </a:pPr>
            <a:r>
              <a:rPr lang="en" sz="1500" b="0" i="1" u="none" strike="noStrike" cap="none">
                <a:solidFill>
                  <a:srgbClr val="000000"/>
                </a:solidFill>
                <a:latin typeface="Helvetica Neue"/>
                <a:ea typeface="Helvetica Neue"/>
                <a:cs typeface="Helvetica Neue"/>
                <a:sym typeface="Helvetica Neue"/>
              </a:rPr>
              <a:t>virtual machine interface</a:t>
            </a:r>
            <a:endParaRPr sz="900"/>
          </a:p>
        </p:txBody>
      </p:sp>
      <p:sp>
        <p:nvSpPr>
          <p:cNvPr id="173" name="Google Shape;173;p26"/>
          <p:cNvSpPr txBox="1"/>
          <p:nvPr/>
        </p:nvSpPr>
        <p:spPr>
          <a:xfrm>
            <a:off x="5823705" y="3101375"/>
            <a:ext cx="2605800" cy="308100"/>
          </a:xfrm>
          <a:prstGeom prst="rect">
            <a:avLst/>
          </a:prstGeom>
          <a:solidFill>
            <a:srgbClr val="FFFFF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Palatino Linotype"/>
              <a:buNone/>
            </a:pPr>
            <a:r>
              <a:rPr lang="en" sz="1500" b="0" i="1" u="none" strike="noStrike" cap="none">
                <a:solidFill>
                  <a:srgbClr val="000000"/>
                </a:solidFill>
                <a:latin typeface="Helvetica Neue"/>
                <a:ea typeface="Helvetica Neue"/>
                <a:cs typeface="Helvetica Neue"/>
                <a:sym typeface="Helvetica Neue"/>
              </a:rPr>
              <a:t>physical machine interface</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79" name="Google Shape;179;p27"/>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1200"/>
              </a:spcAft>
              <a:buNone/>
            </a:pPr>
            <a:endParaRPr b="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85" name="Google Shape;185;p28"/>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0"/>
              </a:spcAft>
              <a:buNone/>
            </a:pPr>
            <a:r>
              <a:rPr lang="en" dirty="0"/>
              <a:t>Coordination:</a:t>
            </a:r>
            <a:r>
              <a:rPr lang="en" b="0" dirty="0"/>
              <a:t> The OS coordinates multiple applications and users to achieve fairness and efficiency (throughput). </a:t>
            </a:r>
            <a:endParaRPr b="0" dirty="0"/>
          </a:p>
          <a:p>
            <a:pPr marL="457200" lvl="0" indent="-342900" algn="l" rtl="0">
              <a:spcBef>
                <a:spcPts val="1200"/>
              </a:spcBef>
              <a:spcAft>
                <a:spcPts val="0"/>
              </a:spcAft>
              <a:buSzPts val="1800"/>
              <a:buChar char="●"/>
            </a:pPr>
            <a:r>
              <a:rPr lang="en" b="0" dirty="0"/>
              <a:t>Concurrency, memory protection, networking, and security.</a:t>
            </a:r>
            <a:endParaRPr b="0" dirty="0"/>
          </a:p>
          <a:p>
            <a:pPr marL="0" lvl="0" indent="0" algn="l" rtl="0">
              <a:spcBef>
                <a:spcPts val="1200"/>
              </a:spcBef>
              <a:spcAft>
                <a:spcPts val="1200"/>
              </a:spcAft>
              <a:buNone/>
            </a:pPr>
            <a:endParaRPr b="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91" name="Google Shape;191;p29"/>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0"/>
              </a:spcAft>
              <a:buNone/>
            </a:pPr>
            <a:r>
              <a:rPr lang="en" dirty="0"/>
              <a:t>Coordination:</a:t>
            </a:r>
            <a:r>
              <a:rPr lang="en" b="0" dirty="0"/>
              <a:t> The OS coordinates multiple applications and users to achieve fairness and efficiency (throughput). </a:t>
            </a:r>
            <a:endParaRPr b="0" dirty="0"/>
          </a:p>
          <a:p>
            <a:pPr marL="457200" lvl="0" indent="-342900" algn="l" rtl="0">
              <a:spcBef>
                <a:spcPts val="1200"/>
              </a:spcBef>
              <a:spcAft>
                <a:spcPts val="0"/>
              </a:spcAft>
              <a:buSzPts val="1800"/>
              <a:buChar char="●"/>
            </a:pPr>
            <a:r>
              <a:rPr lang="en" b="0" dirty="0"/>
              <a:t>Concurrency, memory protection, networking, and security.</a:t>
            </a:r>
            <a:endParaRPr b="0" dirty="0"/>
          </a:p>
          <a:p>
            <a:pPr marL="0" lvl="0" indent="0" algn="l" rtl="0">
              <a:spcBef>
                <a:spcPts val="1200"/>
              </a:spcBef>
              <a:spcAft>
                <a:spcPts val="1200"/>
              </a:spcAft>
              <a:buNone/>
            </a:pPr>
            <a:r>
              <a:rPr lang="en" dirty="0"/>
              <a:t>Goal:</a:t>
            </a:r>
            <a:r>
              <a:rPr lang="en" b="0" dirty="0"/>
              <a:t> Design an OS so that the machine is convenient to use (a software engineering problem) and efficient (a system and engineering problem).</a:t>
            </a:r>
            <a:endParaRPr b="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197" name="Google Shape;197;p30"/>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endParaRPr sz="900" b="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p:txBody>
      </p:sp>
    </p:spTree>
    <p:extLst>
      <p:ext uri="{BB962C8B-B14F-4D97-AF65-F5344CB8AC3E}">
        <p14:creationId xmlns:p14="http://schemas.microsoft.com/office/powerpoint/2010/main" val="3644911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a:p>
            <a:pPr marL="457200" lvl="0" indent="0" algn="l" rtl="0">
              <a:lnSpc>
                <a:spcPct val="100000"/>
              </a:lnSpc>
              <a:spcBef>
                <a:spcPts val="2700"/>
              </a:spcBef>
              <a:spcAft>
                <a:spcPts val="0"/>
              </a:spcAft>
              <a:buNone/>
            </a:pPr>
            <a:r>
              <a:rPr lang="en" sz="2100" b="0" dirty="0"/>
              <a:t>How can I make my application cheaper to run?</a:t>
            </a:r>
            <a:endParaRPr sz="2100" b="0" dirty="0"/>
          </a:p>
        </p:txBody>
      </p:sp>
    </p:spTree>
    <p:extLst>
      <p:ext uri="{BB962C8B-B14F-4D97-AF65-F5344CB8AC3E}">
        <p14:creationId xmlns:p14="http://schemas.microsoft.com/office/powerpoint/2010/main" val="2091320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a:p>
            <a:pPr marL="457200" lvl="0" indent="0" algn="l" rtl="0">
              <a:lnSpc>
                <a:spcPct val="100000"/>
              </a:lnSpc>
              <a:spcBef>
                <a:spcPts val="2700"/>
              </a:spcBef>
              <a:spcAft>
                <a:spcPts val="0"/>
              </a:spcAft>
              <a:buNone/>
            </a:pPr>
            <a:r>
              <a:rPr lang="en" sz="2100" b="0" dirty="0"/>
              <a:t>How can I make my application cheaper to run?</a:t>
            </a:r>
            <a:endParaRPr sz="2100" b="0" dirty="0"/>
          </a:p>
          <a:p>
            <a:pPr marL="0" lvl="0" indent="0" algn="l" rtl="0">
              <a:lnSpc>
                <a:spcPct val="100000"/>
              </a:lnSpc>
              <a:spcBef>
                <a:spcPts val="2700"/>
              </a:spcBef>
              <a:spcAft>
                <a:spcPts val="0"/>
              </a:spcAft>
              <a:buNone/>
            </a:pPr>
            <a:r>
              <a:rPr lang="en" sz="2100" b="0" dirty="0"/>
              <a:t>It will also serve as an excellent example of system design issues whose results and ideas you will apply elsewhere.</a:t>
            </a:r>
            <a:endParaRPr sz="900" b="0" dirty="0"/>
          </a:p>
        </p:txBody>
      </p:sp>
    </p:spTree>
    <p:extLst>
      <p:ext uri="{BB962C8B-B14F-4D97-AF65-F5344CB8AC3E}">
        <p14:creationId xmlns:p14="http://schemas.microsoft.com/office/powerpoint/2010/main" val="78867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p:txBody>
      </p:sp>
      <p:pic>
        <p:nvPicPr>
          <p:cNvPr id="5" name="Google Shape;82;p16">
            <a:extLst>
              <a:ext uri="{FF2B5EF4-FFF2-40B4-BE49-F238E27FC236}">
                <a16:creationId xmlns:a16="http://schemas.microsoft.com/office/drawing/2014/main" id="{88143C92-05E9-B07D-720A-52DEA34D82C3}"/>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231065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56F7B-8F27-D065-5552-126165A0B65C}"/>
              </a:ext>
            </a:extLst>
          </p:cNvPr>
          <p:cNvSpPr>
            <a:spLocks noGrp="1"/>
          </p:cNvSpPr>
          <p:nvPr>
            <p:ph type="title"/>
          </p:nvPr>
        </p:nvSpPr>
        <p:spPr/>
        <p:txBody>
          <a:bodyPr>
            <a:normAutofit fontScale="90000"/>
          </a:bodyPr>
          <a:lstStyle/>
          <a:p>
            <a:r>
              <a:rPr lang="en-US" dirty="0"/>
              <a:t>Description</a:t>
            </a:r>
          </a:p>
        </p:txBody>
      </p:sp>
      <p:sp>
        <p:nvSpPr>
          <p:cNvPr id="3" name="Content Placeholder 2">
            <a:extLst>
              <a:ext uri="{FF2B5EF4-FFF2-40B4-BE49-F238E27FC236}">
                <a16:creationId xmlns:a16="http://schemas.microsoft.com/office/drawing/2014/main" id="{06F00080-4FAC-3FD6-7F1F-06202AFAB5D9}"/>
              </a:ext>
            </a:extLst>
          </p:cNvPr>
          <p:cNvSpPr>
            <a:spLocks noGrp="1"/>
          </p:cNvSpPr>
          <p:nvPr>
            <p:ph idx="1"/>
          </p:nvPr>
        </p:nvSpPr>
        <p:spPr/>
        <p:txBody>
          <a:bodyPr>
            <a:normAutofit fontScale="77500" lnSpcReduction="20000"/>
          </a:bodyPr>
          <a:lstStyle/>
          <a:p>
            <a:pPr marL="0" indent="0">
              <a:lnSpc>
                <a:spcPct val="120000"/>
              </a:lnSpc>
              <a:buNone/>
            </a:pPr>
            <a:r>
              <a:rPr lang="en-US" dirty="0"/>
              <a:t>In this course we examine the important problems in operating system design and implementation. The operating system provides a well-known, convenient, and efficient interface between user programs and the bare hardware of the computer on which they run. The operating system is responsible for allowing resources (e.g., disks, networks, and processors) to be shared, providing common services needed by many different programs (e.g., file service, the ability to start or stop processes, and access to the printer), and protecting individual programs from one another. The course will start with a brief historical perspective of the evolution of operating systems over the last fifty years, and then cover the major components of most operating systems. This discussion will cover the tradeoffs that can be made between performance and functionality during the design and implementation of an operating system. Particular emphasis will be given to three major OS subsystems: process management (processes, threads, CPU scheduling, synchronization, and deadlock), memory management (segmentation, paging, swapping), file systems, and operating system support for distributed systems.</a:t>
            </a:r>
          </a:p>
          <a:p>
            <a:pPr marL="0" indent="0">
              <a:lnSpc>
                <a:spcPct val="120000"/>
              </a:lnSpc>
              <a:buNone/>
            </a:pPr>
            <a:endParaRPr lang="en-US" dirty="0"/>
          </a:p>
          <a:p>
            <a:pPr marL="0" indent="0">
              <a:lnSpc>
                <a:spcPct val="120000"/>
              </a:lnSpc>
              <a:buNone/>
            </a:pPr>
            <a:r>
              <a:rPr lang="en-US" b="1" dirty="0"/>
              <a:t>4 Credits</a:t>
            </a:r>
          </a:p>
        </p:txBody>
      </p:sp>
    </p:spTree>
    <p:extLst>
      <p:ext uri="{BB962C8B-B14F-4D97-AF65-F5344CB8AC3E}">
        <p14:creationId xmlns:p14="http://schemas.microsoft.com/office/powerpoint/2010/main" val="2408154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a:p>
            <a:r>
              <a:rPr lang="en-US" dirty="0"/>
              <a:t>It does one simple thing:</a:t>
            </a:r>
            <a:br>
              <a:rPr lang="en-US" dirty="0"/>
            </a:br>
            <a:br>
              <a:rPr lang="en-US" dirty="0"/>
            </a:br>
            <a:r>
              <a:rPr lang="en-US" b="0" dirty="0">
                <a:solidFill>
                  <a:schemeClr val="accent1">
                    <a:lumMod val="75000"/>
                  </a:schemeClr>
                </a:solidFill>
              </a:rPr>
              <a:t>Executes instructions!</a:t>
            </a:r>
            <a:br>
              <a:rPr lang="en-US" b="0" dirty="0">
                <a:solidFill>
                  <a:schemeClr val="accent1">
                    <a:lumMod val="75000"/>
                  </a:schemeClr>
                </a:solidFill>
              </a:rPr>
            </a:br>
            <a:r>
              <a:rPr lang="en-US" b="0" dirty="0">
                <a:solidFill>
                  <a:schemeClr val="accent1">
                    <a:lumMod val="75000"/>
                  </a:schemeClr>
                </a:solidFill>
              </a:rPr>
              <a:t>Many millions (or event billions) of times every second</a:t>
            </a:r>
            <a:br>
              <a:rPr lang="en-US" b="0" dirty="0"/>
            </a:br>
            <a:endParaRPr lang="en-US" b="0" dirty="0"/>
          </a:p>
        </p:txBody>
      </p:sp>
      <p:pic>
        <p:nvPicPr>
          <p:cNvPr id="4" name="Google Shape;82;p16">
            <a:extLst>
              <a:ext uri="{FF2B5EF4-FFF2-40B4-BE49-F238E27FC236}">
                <a16:creationId xmlns:a16="http://schemas.microsoft.com/office/drawing/2014/main" id="{9CAFA25C-7A52-CED7-1707-6709EDB0302B}"/>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3180239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a:p>
            <a:r>
              <a:rPr lang="en-US" dirty="0"/>
              <a:t>It does one simple thing:</a:t>
            </a:r>
            <a:br>
              <a:rPr lang="en-US" dirty="0"/>
            </a:br>
            <a:br>
              <a:rPr lang="en-US" dirty="0"/>
            </a:br>
            <a:r>
              <a:rPr lang="en-US" b="0" dirty="0">
                <a:solidFill>
                  <a:schemeClr val="accent1">
                    <a:lumMod val="75000"/>
                  </a:schemeClr>
                </a:solidFill>
              </a:rPr>
              <a:t>Executes instructions!</a:t>
            </a:r>
            <a:br>
              <a:rPr lang="en-US" b="0" dirty="0">
                <a:solidFill>
                  <a:schemeClr val="accent1">
                    <a:lumMod val="75000"/>
                  </a:schemeClr>
                </a:solidFill>
              </a:rPr>
            </a:br>
            <a:r>
              <a:rPr lang="en-US" b="0" dirty="0">
                <a:solidFill>
                  <a:schemeClr val="accent1">
                    <a:lumMod val="75000"/>
                  </a:schemeClr>
                </a:solidFill>
              </a:rPr>
              <a:t>Many millions (or event billions) of times every second</a:t>
            </a:r>
            <a:br>
              <a:rPr lang="en-US" b="0" dirty="0"/>
            </a:br>
            <a:endParaRPr lang="en-US" b="0" dirty="0"/>
          </a:p>
          <a:p>
            <a:r>
              <a:rPr lang="en-US" dirty="0"/>
              <a:t>The processor</a:t>
            </a:r>
          </a:p>
          <a:p>
            <a:pPr lvl="1"/>
            <a:r>
              <a:rPr lang="en-US" dirty="0"/>
              <a:t>Fetches an instruction</a:t>
            </a:r>
          </a:p>
          <a:p>
            <a:pPr lvl="1"/>
            <a:r>
              <a:rPr lang="en-US" dirty="0"/>
              <a:t>Decodes that instruction</a:t>
            </a:r>
          </a:p>
          <a:p>
            <a:pPr lvl="1"/>
            <a:r>
              <a:rPr lang="en-US" dirty="0"/>
              <a:t>Executes that instruction (add, subtract, move, load, store)</a:t>
            </a:r>
          </a:p>
          <a:p>
            <a:pPr lvl="1"/>
            <a:r>
              <a:rPr lang="en-US" dirty="0"/>
              <a:t>Checks conditions</a:t>
            </a:r>
          </a:p>
          <a:p>
            <a:pPr lvl="1"/>
            <a:r>
              <a:rPr lang="en-US" dirty="0"/>
              <a:t>Moves on to the next instruction and does it again</a:t>
            </a:r>
          </a:p>
        </p:txBody>
      </p:sp>
      <p:pic>
        <p:nvPicPr>
          <p:cNvPr id="4" name="Google Shape;82;p16">
            <a:extLst>
              <a:ext uri="{FF2B5EF4-FFF2-40B4-BE49-F238E27FC236}">
                <a16:creationId xmlns:a16="http://schemas.microsoft.com/office/drawing/2014/main" id="{9CAFA25C-7A52-CED7-1707-6709EDB0302B}"/>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1401074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88" name="Google Shape;88;p17"/>
          <p:cNvSpPr txBox="1">
            <a:spLocks noGrp="1"/>
          </p:cNvSpPr>
          <p:nvPr>
            <p:ph type="body" idx="1"/>
          </p:nvPr>
        </p:nvSpPr>
        <p:spPr>
          <a:xfrm>
            <a:off x="311700" y="1152475"/>
            <a:ext cx="38418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0" dirty="0"/>
              <a:t>Thus, we have just described the </a:t>
            </a:r>
            <a:r>
              <a:rPr lang="en" b="0" u="sng" dirty="0">
                <a:solidFill>
                  <a:schemeClr val="hlink"/>
                </a:solidFill>
                <a:hlinkClick r:id="rId3"/>
              </a:rPr>
              <a:t>Von Neumann</a:t>
            </a:r>
            <a:r>
              <a:rPr lang="en" b="0" dirty="0"/>
              <a:t> model of computing.</a:t>
            </a:r>
            <a:endParaRPr b="0" dirty="0"/>
          </a:p>
          <a:p>
            <a:pPr marL="0" lvl="0" indent="0" algn="l" rtl="0">
              <a:spcBef>
                <a:spcPts val="1200"/>
              </a:spcBef>
              <a:spcAft>
                <a:spcPts val="0"/>
              </a:spcAft>
              <a:buNone/>
            </a:pPr>
            <a:r>
              <a:rPr lang="en" b="0" dirty="0"/>
              <a:t>Sounds simple, right? </a:t>
            </a:r>
            <a:endParaRPr b="0" dirty="0"/>
          </a:p>
          <a:p>
            <a:pPr marL="0" lvl="0" indent="0" algn="l" rtl="0">
              <a:spcBef>
                <a:spcPts val="1200"/>
              </a:spcBef>
              <a:spcAft>
                <a:spcPts val="1200"/>
              </a:spcAft>
              <a:buNone/>
            </a:pPr>
            <a:r>
              <a:rPr lang="en" b="0" dirty="0"/>
              <a:t>But in this class, we will be learning that while a program runs…</a:t>
            </a:r>
          </a:p>
          <a:p>
            <a:pPr marL="0" lvl="0" indent="0" algn="l" rtl="0">
              <a:spcBef>
                <a:spcPts val="1200"/>
              </a:spcBef>
              <a:spcAft>
                <a:spcPts val="1200"/>
              </a:spcAft>
              <a:buNone/>
            </a:pPr>
            <a:r>
              <a:rPr lang="en" b="0" dirty="0"/>
              <a:t>lots of other </a:t>
            </a:r>
            <a:r>
              <a:rPr lang="en" b="0" i="1" dirty="0"/>
              <a:t>wild things</a:t>
            </a:r>
            <a:r>
              <a:rPr lang="en" b="0" dirty="0"/>
              <a:t> are going on with the primary goal of making the system easy to use.</a:t>
            </a:r>
            <a:endParaRPr b="0" dirty="0"/>
          </a:p>
        </p:txBody>
      </p:sp>
      <p:pic>
        <p:nvPicPr>
          <p:cNvPr id="89" name="Google Shape;89;p17"/>
          <p:cNvPicPr preferRelativeResize="0"/>
          <p:nvPr/>
        </p:nvPicPr>
        <p:blipFill>
          <a:blip r:embed="rId4">
            <a:alphaModFix/>
          </a:blip>
          <a:stretch>
            <a:fillRect/>
          </a:stretch>
        </p:blipFill>
        <p:spPr>
          <a:xfrm>
            <a:off x="4427720" y="950188"/>
            <a:ext cx="4404580" cy="3820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95" name="Google Shape;95;p18"/>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0"/>
              <a:t>There is a body of software that is responsible for making it easy to run programs.</a:t>
            </a:r>
            <a:endParaRPr b="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6101443" y="1853300"/>
            <a:ext cx="2895600" cy="2809875"/>
          </a:xfrm>
          <a:prstGeom prst="rect">
            <a:avLst/>
          </a:prstGeom>
          <a:noFill/>
          <a:ln>
            <a:noFill/>
          </a:ln>
        </p:spPr>
      </p:pic>
      <p:sp>
        <p:nvSpPr>
          <p:cNvPr id="101" name="Google Shape;101;p1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102" name="Google Shape;102;p19"/>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There is a body of software that is responsible for making it easy to run programs.</a:t>
            </a:r>
            <a:endParaRPr b="0"/>
          </a:p>
          <a:p>
            <a:pPr marL="0" lvl="0" indent="0" algn="l" rtl="0">
              <a:spcBef>
                <a:spcPts val="1200"/>
              </a:spcBef>
              <a:spcAft>
                <a:spcPts val="0"/>
              </a:spcAft>
              <a:buNone/>
            </a:pPr>
            <a:r>
              <a:rPr lang="en" b="0"/>
              <a:t>Allowing programs to share memory…</a:t>
            </a:r>
            <a:endParaRPr b="0"/>
          </a:p>
          <a:p>
            <a:pPr marL="0" lvl="0" indent="0" algn="l" rtl="0">
              <a:spcBef>
                <a:spcPts val="1200"/>
              </a:spcBef>
              <a:spcAft>
                <a:spcPts val="0"/>
              </a:spcAft>
              <a:buNone/>
            </a:pPr>
            <a:r>
              <a:rPr lang="en" b="0"/>
              <a:t>Enabling programs to interact with devices…</a:t>
            </a:r>
            <a:endParaRPr b="0"/>
          </a:p>
          <a:p>
            <a:pPr marL="0" lvl="0" indent="0" algn="l" rtl="0">
              <a:spcBef>
                <a:spcPts val="1200"/>
              </a:spcBef>
              <a:spcAft>
                <a:spcPts val="0"/>
              </a:spcAft>
              <a:buNone/>
            </a:pPr>
            <a:r>
              <a:rPr lang="en" b="0"/>
              <a:t>… and other fun stuff like that!</a:t>
            </a:r>
            <a:endParaRPr b="0"/>
          </a:p>
          <a:p>
            <a:pPr marL="0" lvl="0" indent="0" algn="l" rtl="0">
              <a:spcBef>
                <a:spcPts val="1200"/>
              </a:spcBef>
              <a:spcAft>
                <a:spcPts val="1200"/>
              </a:spcAft>
              <a:buNone/>
            </a:pPr>
            <a:r>
              <a:rPr lang="en" b="0"/>
              <a:t>This body of software is called</a:t>
            </a:r>
            <a:br>
              <a:rPr lang="en" b="0"/>
            </a:br>
            <a:r>
              <a:rPr lang="en" b="0"/>
              <a:t>			the operating system (OS).</a:t>
            </a:r>
            <a:endParaRPr b="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Virtualization</a:t>
            </a:r>
            <a:endParaRPr/>
          </a:p>
        </p:txBody>
      </p:sp>
      <p:sp>
        <p:nvSpPr>
          <p:cNvPr id="108" name="Google Shape;108;p20"/>
          <p:cNvSpPr txBox="1">
            <a:spLocks noGrp="1"/>
          </p:cNvSpPr>
          <p:nvPr>
            <p:ph type="body" idx="1"/>
          </p:nvPr>
        </p:nvSpPr>
        <p:spPr>
          <a:xfrm>
            <a:off x="311700" y="1152475"/>
            <a:ext cx="5762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primary mechanism the OS uses to accomplish this is </a:t>
            </a:r>
            <a:r>
              <a:rPr lang="en" b="1"/>
              <a:t>virtualization</a:t>
            </a:r>
            <a:r>
              <a:rPr lang="en"/>
              <a:t>.</a:t>
            </a:r>
            <a:endParaRPr/>
          </a:p>
          <a:p>
            <a:pPr marL="0" lvl="0" indent="0" algn="l" rtl="0">
              <a:spcBef>
                <a:spcPts val="1200"/>
              </a:spcBef>
              <a:spcAft>
                <a:spcPts val="1200"/>
              </a:spcAft>
              <a:buNone/>
            </a:pPr>
            <a:endParaRPr/>
          </a:p>
        </p:txBody>
      </p:sp>
      <p:pic>
        <p:nvPicPr>
          <p:cNvPr id="2" name="Google Shape;100;p19">
            <a:extLst>
              <a:ext uri="{FF2B5EF4-FFF2-40B4-BE49-F238E27FC236}">
                <a16:creationId xmlns:a16="http://schemas.microsoft.com/office/drawing/2014/main" id="{B801C71A-DDDC-AF21-7FD7-C6E35CED548E}"/>
              </a:ext>
            </a:extLst>
          </p:cNvPr>
          <p:cNvPicPr preferRelativeResize="0"/>
          <p:nvPr/>
        </p:nvPicPr>
        <p:blipFill>
          <a:blip r:embed="rId3">
            <a:alphaModFix/>
          </a:blip>
          <a:stretch>
            <a:fillRect/>
          </a:stretch>
        </p:blipFill>
        <p:spPr>
          <a:xfrm>
            <a:off x="6101443" y="1853300"/>
            <a:ext cx="2895600" cy="280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Virtualization</a:t>
            </a:r>
            <a:endParaRPr/>
          </a:p>
        </p:txBody>
      </p:sp>
      <p:sp>
        <p:nvSpPr>
          <p:cNvPr id="115" name="Google Shape;115;p21"/>
          <p:cNvSpPr txBox="1">
            <a:spLocks noGrp="1"/>
          </p:cNvSpPr>
          <p:nvPr>
            <p:ph type="body" idx="1"/>
          </p:nvPr>
        </p:nvSpPr>
        <p:spPr>
          <a:xfrm>
            <a:off x="311700" y="1152475"/>
            <a:ext cx="5762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primary mechanism the OS uses to accomplish this is </a:t>
            </a:r>
            <a:r>
              <a:rPr lang="en" b="1" dirty="0"/>
              <a:t>virtualization</a:t>
            </a:r>
            <a:r>
              <a:rPr lang="en" dirty="0"/>
              <a:t>.</a:t>
            </a:r>
            <a:endParaRPr dirty="0"/>
          </a:p>
          <a:p>
            <a:pPr marL="0" lvl="0" indent="0" algn="l" rtl="0">
              <a:spcBef>
                <a:spcPts val="1200"/>
              </a:spcBef>
              <a:spcAft>
                <a:spcPts val="0"/>
              </a:spcAft>
              <a:buNone/>
            </a:pPr>
            <a:r>
              <a:rPr lang="en" b="0" dirty="0"/>
              <a:t>The OS takes a physical resource (e.g., processor, memory, disk) and transforms it into a more general, powerful, and easy-to-use virtual form of itself.</a:t>
            </a:r>
            <a:endParaRPr b="0" dirty="0"/>
          </a:p>
          <a:p>
            <a:pPr marL="0" lvl="0" indent="0" algn="l" rtl="0">
              <a:spcBef>
                <a:spcPts val="1200"/>
              </a:spcBef>
              <a:spcAft>
                <a:spcPts val="1200"/>
              </a:spcAft>
              <a:buNone/>
            </a:pPr>
            <a:r>
              <a:rPr lang="en" b="0" dirty="0"/>
              <a:t>Thus, we sometimes refer to the operating system as a </a:t>
            </a:r>
            <a:r>
              <a:rPr lang="en" b="0" i="1" dirty="0"/>
              <a:t>virtual machine</a:t>
            </a:r>
            <a:r>
              <a:rPr lang="en" b="0" dirty="0"/>
              <a:t>. </a:t>
            </a:r>
            <a:endParaRPr b="0" dirty="0"/>
          </a:p>
        </p:txBody>
      </p:sp>
      <p:pic>
        <p:nvPicPr>
          <p:cNvPr id="2" name="Google Shape;100;p19">
            <a:extLst>
              <a:ext uri="{FF2B5EF4-FFF2-40B4-BE49-F238E27FC236}">
                <a16:creationId xmlns:a16="http://schemas.microsoft.com/office/drawing/2014/main" id="{66C0A2CD-AF8A-B18F-C52C-12E7C08A7C51}"/>
              </a:ext>
            </a:extLst>
          </p:cNvPr>
          <p:cNvPicPr preferRelativeResize="0"/>
          <p:nvPr/>
        </p:nvPicPr>
        <p:blipFill>
          <a:blip r:embed="rId3">
            <a:alphaModFix/>
          </a:blip>
          <a:stretch>
            <a:fillRect/>
          </a:stretch>
        </p:blipFill>
        <p:spPr>
          <a:xfrm>
            <a:off x="6101443" y="1853300"/>
            <a:ext cx="2895600" cy="2809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7" name="Rectangle 6">
            <a:extLst>
              <a:ext uri="{FF2B5EF4-FFF2-40B4-BE49-F238E27FC236}">
                <a16:creationId xmlns:a16="http://schemas.microsoft.com/office/drawing/2014/main" id="{8E217EF0-B8FC-F455-102F-6F1F3F773BDE}"/>
              </a:ext>
            </a:extLst>
          </p:cNvPr>
          <p:cNvSpPr/>
          <p:nvPr/>
        </p:nvSpPr>
        <p:spPr>
          <a:xfrm>
            <a:off x="2460395" y="1496000"/>
            <a:ext cx="4128941" cy="615604"/>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867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493140" y="2334985"/>
            <a:ext cx="5436320"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61CB13-18A0-B742-885A-AC1C218C8914}"/>
              </a:ext>
            </a:extLst>
          </p:cNvPr>
          <p:cNvSpPr/>
          <p:nvPr/>
        </p:nvSpPr>
        <p:spPr>
          <a:xfrm>
            <a:off x="7984503" y="2053752"/>
            <a:ext cx="595460"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677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1614930" y="2609458"/>
            <a:ext cx="5276064"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913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FE97-615C-5724-C73A-FE0C166E041E}"/>
              </a:ext>
            </a:extLst>
          </p:cNvPr>
          <p:cNvSpPr>
            <a:spLocks noGrp="1"/>
          </p:cNvSpPr>
          <p:nvPr>
            <p:ph type="title"/>
          </p:nvPr>
        </p:nvSpPr>
        <p:spPr/>
        <p:txBody>
          <a:bodyPr>
            <a:normAutofit fontScale="90000"/>
          </a:bodyPr>
          <a:lstStyle/>
          <a:p>
            <a:r>
              <a:rPr lang="en-US" dirty="0"/>
              <a:t>Prerequisites</a:t>
            </a:r>
          </a:p>
        </p:txBody>
      </p:sp>
      <p:sp>
        <p:nvSpPr>
          <p:cNvPr id="3" name="Content Placeholder 2">
            <a:extLst>
              <a:ext uri="{FF2B5EF4-FFF2-40B4-BE49-F238E27FC236}">
                <a16:creationId xmlns:a16="http://schemas.microsoft.com/office/drawing/2014/main" id="{3273DCE4-6BCC-4421-F0A4-DAC32D45AC4E}"/>
              </a:ext>
            </a:extLst>
          </p:cNvPr>
          <p:cNvSpPr>
            <a:spLocks noGrp="1"/>
          </p:cNvSpPr>
          <p:nvPr>
            <p:ph idx="1"/>
          </p:nvPr>
        </p:nvSpPr>
        <p:spPr/>
        <p:txBody>
          <a:bodyPr/>
          <a:lstStyle/>
          <a:p>
            <a:r>
              <a:rPr lang="en-US" dirty="0"/>
              <a:t>COMPSCI 230 Computer Systems Principles</a:t>
            </a:r>
          </a:p>
          <a:p>
            <a:r>
              <a:rPr lang="en-US" dirty="0"/>
              <a:t>Or equivalent background</a:t>
            </a:r>
          </a:p>
        </p:txBody>
      </p:sp>
    </p:spTree>
    <p:extLst>
      <p:ext uri="{BB962C8B-B14F-4D97-AF65-F5344CB8AC3E}">
        <p14:creationId xmlns:p14="http://schemas.microsoft.com/office/powerpoint/2010/main" val="4266273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2651879" y="2873408"/>
            <a:ext cx="3796055"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559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917347" y="3175065"/>
            <a:ext cx="767989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4E0CC24-6A5D-4B18-A6F8-5FF0A84A8B82}"/>
              </a:ext>
            </a:extLst>
          </p:cNvPr>
          <p:cNvSpPr/>
          <p:nvPr/>
        </p:nvSpPr>
        <p:spPr>
          <a:xfrm>
            <a:off x="499619" y="3536146"/>
            <a:ext cx="2394409" cy="288052"/>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607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2846895" y="3439015"/>
            <a:ext cx="398753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0769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6777871" y="3439015"/>
            <a:ext cx="1809947"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09E232A-B2D0-733A-A0E5-AA0DBD740944}"/>
              </a:ext>
            </a:extLst>
          </p:cNvPr>
          <p:cNvSpPr/>
          <p:nvPr/>
        </p:nvSpPr>
        <p:spPr>
          <a:xfrm>
            <a:off x="490194" y="3732317"/>
            <a:ext cx="215873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2233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What are we Virtualizing?</a:t>
            </a:r>
            <a:endParaRPr/>
          </a:p>
        </p:txBody>
      </p:sp>
      <p:pic>
        <p:nvPicPr>
          <p:cNvPr id="122" name="Google Shape;122;p22"/>
          <p:cNvPicPr preferRelativeResize="0"/>
          <p:nvPr/>
        </p:nvPicPr>
        <p:blipFill>
          <a:blip r:embed="rId3">
            <a:alphaModFix/>
          </a:blip>
          <a:stretch>
            <a:fillRect/>
          </a:stretch>
        </p:blipFill>
        <p:spPr>
          <a:xfrm>
            <a:off x="565917" y="1151893"/>
            <a:ext cx="7816226" cy="35364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292" name="Google Shape;292;p44"/>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732-2AEE-5680-8090-E5A389054A35}"/>
              </a:ext>
            </a:extLst>
          </p:cNvPr>
          <p:cNvSpPr>
            <a:spLocks noGrp="1"/>
          </p:cNvSpPr>
          <p:nvPr>
            <p:ph type="title"/>
          </p:nvPr>
        </p:nvSpPr>
        <p:spPr/>
        <p:txBody>
          <a:bodyPr>
            <a:normAutofit fontScale="90000"/>
          </a:bodyPr>
          <a:lstStyle/>
          <a:p>
            <a:r>
              <a:rPr lang="en-US" dirty="0"/>
              <a:t>Major Applicability</a:t>
            </a:r>
          </a:p>
        </p:txBody>
      </p:sp>
      <p:sp>
        <p:nvSpPr>
          <p:cNvPr id="3" name="Content Placeholder 2">
            <a:extLst>
              <a:ext uri="{FF2B5EF4-FFF2-40B4-BE49-F238E27FC236}">
                <a16:creationId xmlns:a16="http://schemas.microsoft.com/office/drawing/2014/main" id="{3650AC6E-7044-CADE-3D85-FC4F4112B56B}"/>
              </a:ext>
            </a:extLst>
          </p:cNvPr>
          <p:cNvSpPr>
            <a:spLocks noGrp="1"/>
          </p:cNvSpPr>
          <p:nvPr>
            <p:ph idx="1"/>
          </p:nvPr>
        </p:nvSpPr>
        <p:spPr/>
        <p:txBody>
          <a:bodyPr/>
          <a:lstStyle/>
          <a:p>
            <a:r>
              <a:rPr lang="en-US" dirty="0"/>
              <a:t>This course counts as a 300-level Computer Science Major elective.</a:t>
            </a:r>
          </a:p>
        </p:txBody>
      </p:sp>
    </p:spTree>
    <p:extLst>
      <p:ext uri="{BB962C8B-B14F-4D97-AF65-F5344CB8AC3E}">
        <p14:creationId xmlns:p14="http://schemas.microsoft.com/office/powerpoint/2010/main" val="154277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AF14-5990-434B-0C3B-CA958F81A91A}"/>
              </a:ext>
            </a:extLst>
          </p:cNvPr>
          <p:cNvSpPr>
            <a:spLocks noGrp="1"/>
          </p:cNvSpPr>
          <p:nvPr>
            <p:ph type="title"/>
          </p:nvPr>
        </p:nvSpPr>
        <p:spPr/>
        <p:txBody>
          <a:bodyPr>
            <a:normAutofit fontScale="90000"/>
          </a:bodyPr>
          <a:lstStyle/>
          <a:p>
            <a:r>
              <a:rPr lang="en-US" dirty="0"/>
              <a:t>Textbook</a:t>
            </a:r>
          </a:p>
        </p:txBody>
      </p:sp>
      <p:sp>
        <p:nvSpPr>
          <p:cNvPr id="3" name="Content Placeholder 2">
            <a:extLst>
              <a:ext uri="{FF2B5EF4-FFF2-40B4-BE49-F238E27FC236}">
                <a16:creationId xmlns:a16="http://schemas.microsoft.com/office/drawing/2014/main" id="{18208889-A8DD-F4AF-B618-DBC1549F867E}"/>
              </a:ext>
            </a:extLst>
          </p:cNvPr>
          <p:cNvSpPr>
            <a:spLocks noGrp="1"/>
          </p:cNvSpPr>
          <p:nvPr>
            <p:ph idx="1"/>
          </p:nvPr>
        </p:nvSpPr>
        <p:spPr>
          <a:xfrm>
            <a:off x="628650" y="1162051"/>
            <a:ext cx="7886700" cy="3707606"/>
          </a:xfrm>
        </p:spPr>
        <p:txBody>
          <a:bodyPr>
            <a:normAutofit/>
          </a:bodyPr>
          <a:lstStyle/>
          <a:p>
            <a:pPr marL="0" indent="0">
              <a:lnSpc>
                <a:spcPct val="110000"/>
              </a:lnSpc>
              <a:buNone/>
            </a:pPr>
            <a:r>
              <a:rPr lang="en-US" dirty="0">
                <a:hlinkClick r:id="rId2"/>
              </a:rPr>
              <a:t>Operating Systems: Three Easy Pieces</a:t>
            </a:r>
            <a:r>
              <a:rPr lang="en-US" dirty="0"/>
              <a:t>, </a:t>
            </a:r>
            <a:r>
              <a:rPr lang="en-US" dirty="0" err="1"/>
              <a:t>Remzi</a:t>
            </a:r>
            <a:r>
              <a:rPr lang="en-US" dirty="0"/>
              <a:t> H. </a:t>
            </a:r>
            <a:r>
              <a:rPr lang="en-US" dirty="0" err="1"/>
              <a:t>Arpaci-Dusseau</a:t>
            </a:r>
            <a:r>
              <a:rPr lang="en-US" dirty="0"/>
              <a:t> and Andrea C. </a:t>
            </a:r>
            <a:r>
              <a:rPr lang="en-US" dirty="0" err="1"/>
              <a:t>Arpaci-Dussea</a:t>
            </a:r>
            <a:r>
              <a:rPr lang="en-US" dirty="0"/>
              <a:t>. </a:t>
            </a:r>
          </a:p>
          <a:p>
            <a:pPr marL="0" indent="0">
              <a:lnSpc>
                <a:spcPct val="110000"/>
              </a:lnSpc>
              <a:buNone/>
            </a:pPr>
            <a:endParaRPr lang="en-US" dirty="0"/>
          </a:p>
          <a:p>
            <a:pPr marL="0" indent="0">
              <a:lnSpc>
                <a:spcPct val="110000"/>
              </a:lnSpc>
              <a:buNone/>
            </a:pPr>
            <a:r>
              <a:rPr lang="en-US" b="1" dirty="0"/>
              <a:t>This is a free textbook available online.</a:t>
            </a:r>
            <a:r>
              <a:rPr lang="en-US" dirty="0"/>
              <a:t> While the entire textbook is available for free from this site, if you so wish, a hard copy may be purchased on Amazon.</a:t>
            </a:r>
          </a:p>
          <a:p>
            <a:pPr marL="0" indent="0">
              <a:lnSpc>
                <a:spcPct val="110000"/>
              </a:lnSpc>
              <a:buNone/>
            </a:pPr>
            <a:endParaRPr lang="en-US" dirty="0"/>
          </a:p>
          <a:p>
            <a:pPr marL="0" indent="0">
              <a:lnSpc>
                <a:spcPct val="110000"/>
              </a:lnSpc>
              <a:buNone/>
            </a:pPr>
            <a:r>
              <a:rPr lang="en-US" dirty="0"/>
              <a:t>This book is absolutely fabulous as far as OS books go.</a:t>
            </a:r>
          </a:p>
        </p:txBody>
      </p:sp>
    </p:spTree>
    <p:extLst>
      <p:ext uri="{BB962C8B-B14F-4D97-AF65-F5344CB8AC3E}">
        <p14:creationId xmlns:p14="http://schemas.microsoft.com/office/powerpoint/2010/main" val="1867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Software Platforms</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a:bodyPr>
          <a:lstStyle/>
          <a:p>
            <a:pPr marL="0" indent="0">
              <a:buNone/>
            </a:pPr>
            <a:r>
              <a:rPr lang="en-US" dirty="0"/>
              <a:t>We will be using a few software platforms as part of the management of this course.</a:t>
            </a:r>
          </a:p>
          <a:p>
            <a:pPr marL="0" indent="0">
              <a:buNone/>
            </a:pPr>
            <a:endParaRPr lang="en-US" dirty="0"/>
          </a:p>
          <a:p>
            <a:r>
              <a:rPr lang="en-US" dirty="0"/>
              <a:t>Course Website: </a:t>
            </a:r>
            <a:r>
              <a:rPr lang="en-US" dirty="0">
                <a:hlinkClick r:id="rId2"/>
              </a:rPr>
              <a:t>https://umass-cs-377.github.io</a:t>
            </a:r>
            <a:endParaRPr lang="en-US" dirty="0"/>
          </a:p>
          <a:p>
            <a:r>
              <a:rPr lang="en-US" dirty="0"/>
              <a:t>Moodle</a:t>
            </a:r>
          </a:p>
          <a:p>
            <a:r>
              <a:rPr lang="en-US" dirty="0"/>
              <a:t>Piazza</a:t>
            </a:r>
          </a:p>
          <a:p>
            <a:r>
              <a:rPr lang="en-US" dirty="0"/>
              <a:t>Zoom</a:t>
            </a:r>
          </a:p>
          <a:p>
            <a:r>
              <a:rPr lang="en-US" dirty="0"/>
              <a:t>Echo360</a:t>
            </a:r>
          </a:p>
          <a:p>
            <a:r>
              <a:rPr lang="en-US" dirty="0"/>
              <a:t>Gradescope</a:t>
            </a:r>
          </a:p>
          <a:p>
            <a:r>
              <a:rPr lang="en-US" dirty="0"/>
              <a:t>Edlab</a:t>
            </a:r>
          </a:p>
          <a:p>
            <a:r>
              <a:rPr lang="en-US" dirty="0"/>
              <a:t>VSCode</a:t>
            </a:r>
          </a:p>
        </p:txBody>
      </p:sp>
    </p:spTree>
    <p:extLst>
      <p:ext uri="{BB962C8B-B14F-4D97-AF65-F5344CB8AC3E}">
        <p14:creationId xmlns:p14="http://schemas.microsoft.com/office/powerpoint/2010/main" val="198071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Course Website</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fontScale="92500"/>
          </a:bodyPr>
          <a:lstStyle/>
          <a:p>
            <a:pPr marL="0" indent="0">
              <a:buNone/>
            </a:pPr>
            <a:r>
              <a:rPr lang="en-US" sz="2600" dirty="0"/>
              <a:t>The course website has (or will have) all the course material. I am currently in the process of converting it all from our previous infrastructure (i.e., Moodle).</a:t>
            </a:r>
          </a:p>
          <a:p>
            <a:pPr marL="0" indent="0">
              <a:buNone/>
            </a:pPr>
            <a:endParaRPr lang="en-US" sz="2600" dirty="0"/>
          </a:p>
          <a:p>
            <a:pPr marL="0" indent="0">
              <a:buNone/>
            </a:pPr>
            <a:r>
              <a:rPr lang="en-US" sz="2600" dirty="0"/>
              <a:t>You will also find due dates for assignments on the website.</a:t>
            </a:r>
          </a:p>
          <a:p>
            <a:pPr marL="0" indent="0">
              <a:buNone/>
            </a:pPr>
            <a:endParaRPr lang="en-US" sz="2600" dirty="0"/>
          </a:p>
          <a:p>
            <a:pPr marL="0" indent="0">
              <a:buNone/>
            </a:pPr>
            <a:r>
              <a:rPr lang="en-US" sz="2600" dirty="0"/>
              <a:t>This make a little bit of time, so please be patient </a:t>
            </a:r>
            <a:r>
              <a:rPr lang="en-US" sz="2600" dirty="0">
                <a:sym typeface="Wingdings" pitchFamily="2" charset="2"/>
              </a:rPr>
              <a:t></a:t>
            </a:r>
            <a:endParaRPr lang="en-US" sz="2600" dirty="0"/>
          </a:p>
        </p:txBody>
      </p:sp>
    </p:spTree>
    <p:extLst>
      <p:ext uri="{BB962C8B-B14F-4D97-AF65-F5344CB8AC3E}">
        <p14:creationId xmlns:p14="http://schemas.microsoft.com/office/powerpoint/2010/main" val="2995892709"/>
      </p:ext>
    </p:extLst>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2622</Words>
  <Application>Microsoft Macintosh PowerPoint</Application>
  <PresentationFormat>On-screen Show (16:9)</PresentationFormat>
  <Paragraphs>238</Paragraphs>
  <Slides>55</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Tahoma</vt:lpstr>
      <vt:lpstr>Helvetica Neue Light</vt:lpstr>
      <vt:lpstr>Lato Light</vt:lpstr>
      <vt:lpstr>Arial</vt:lpstr>
      <vt:lpstr>Lato</vt:lpstr>
      <vt:lpstr>system-ui</vt:lpstr>
      <vt:lpstr>Calibri</vt:lpstr>
      <vt:lpstr>Palatino Linotype</vt:lpstr>
      <vt:lpstr>Helvetica Neue</vt:lpstr>
      <vt:lpstr>Tim Richards Style</vt:lpstr>
      <vt:lpstr>377 Operating Systems</vt:lpstr>
      <vt:lpstr>Welcome to COMPSCI 377 Operating Systems</vt:lpstr>
      <vt:lpstr>Statement of Inclusivity</vt:lpstr>
      <vt:lpstr>Description</vt:lpstr>
      <vt:lpstr>Prerequisites</vt:lpstr>
      <vt:lpstr>Major Applicability</vt:lpstr>
      <vt:lpstr>Textbook</vt:lpstr>
      <vt:lpstr>Software Platforms</vt:lpstr>
      <vt:lpstr>Course Website</vt:lpstr>
      <vt:lpstr>Course Website</vt:lpstr>
      <vt:lpstr>Moodle</vt:lpstr>
      <vt:lpstr>Piazza</vt:lpstr>
      <vt:lpstr>Zoom and Echo360</vt:lpstr>
      <vt:lpstr>Software Tools</vt:lpstr>
      <vt:lpstr>Lecture Format</vt:lpstr>
      <vt:lpstr>Discussion Format</vt:lpstr>
      <vt:lpstr>What happens if I can’t attend a lecture or a discussion?</vt:lpstr>
      <vt:lpstr>Assignments and Grading</vt:lpstr>
      <vt:lpstr>(40%) Project Assignments</vt:lpstr>
      <vt:lpstr>(20%) Weekly Quizzes</vt:lpstr>
      <vt:lpstr>(15%) Lab Exercises</vt:lpstr>
      <vt:lpstr>(20%) Final Project</vt:lpstr>
      <vt:lpstr>Office Hours</vt:lpstr>
      <vt:lpstr>Accommodations</vt:lpstr>
      <vt:lpstr>Academic Honesty</vt:lpstr>
      <vt:lpstr>Syllabus</vt:lpstr>
      <vt:lpstr>Website</vt:lpstr>
      <vt:lpstr>VSCode + Edlab</vt:lpstr>
      <vt:lpstr>What’s An OS?</vt:lpstr>
      <vt:lpstr>OS</vt:lpstr>
      <vt:lpstr>Most Important Features</vt:lpstr>
      <vt:lpstr>Most Important Features</vt:lpstr>
      <vt:lpstr>Most Important Features</vt:lpstr>
      <vt:lpstr>Why Study OS?</vt:lpstr>
      <vt:lpstr>Why Study OS?</vt:lpstr>
      <vt:lpstr>Why Study OS?</vt:lpstr>
      <vt:lpstr>Why Study OS?</vt:lpstr>
      <vt:lpstr>Why Study OS?</vt:lpstr>
      <vt:lpstr>Introduction to Operating Systems</vt:lpstr>
      <vt:lpstr>Introduction to Operating Systems</vt:lpstr>
      <vt:lpstr>Introduction to Operating Systems</vt:lpstr>
      <vt:lpstr>Introduction to Operating Systems</vt:lpstr>
      <vt:lpstr>Introduction to Operating Systems</vt:lpstr>
      <vt:lpstr>Introduction to Operating Systems</vt:lpstr>
      <vt:lpstr>Virtualization</vt:lpstr>
      <vt:lpstr>Virtualization</vt:lpstr>
      <vt:lpstr>How to Virtualize Resources</vt:lpstr>
      <vt:lpstr>How to Virtualize Resources</vt:lpstr>
      <vt:lpstr>How to Virtualize Resources</vt:lpstr>
      <vt:lpstr>How to Virtualize Resources</vt:lpstr>
      <vt:lpstr>How to Virtualize Resources</vt:lpstr>
      <vt:lpstr>How to Virtualize Resources</vt:lpstr>
      <vt:lpstr>How to Virtualize Resources</vt:lpstr>
      <vt:lpstr>What are we Virtualizing?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377 Operating Systems</dc:title>
  <cp:lastModifiedBy>Timothy Richards</cp:lastModifiedBy>
  <cp:revision>46</cp:revision>
  <dcterms:modified xsi:type="dcterms:W3CDTF">2023-02-07T02:15:24Z</dcterms:modified>
</cp:coreProperties>
</file>